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97" r:id="rId2"/>
    <p:sldId id="305" r:id="rId3"/>
    <p:sldId id="260" r:id="rId4"/>
    <p:sldId id="274" r:id="rId5"/>
    <p:sldId id="258" r:id="rId6"/>
    <p:sldId id="299" r:id="rId7"/>
    <p:sldId id="281" r:id="rId8"/>
    <p:sldId id="304" r:id="rId9"/>
    <p:sldId id="275" r:id="rId10"/>
    <p:sldId id="278" r:id="rId11"/>
    <p:sldId id="279" r:id="rId12"/>
    <p:sldId id="280" r:id="rId13"/>
    <p:sldId id="300" r:id="rId14"/>
    <p:sldId id="296" r:id="rId15"/>
    <p:sldId id="294" r:id="rId16"/>
    <p:sldId id="295" r:id="rId17"/>
    <p:sldId id="262" r:id="rId18"/>
    <p:sldId id="261" r:id="rId19"/>
    <p:sldId id="264" r:id="rId20"/>
    <p:sldId id="265" r:id="rId21"/>
    <p:sldId id="272" r:id="rId22"/>
    <p:sldId id="259" r:id="rId23"/>
    <p:sldId id="257" r:id="rId24"/>
    <p:sldId id="263" r:id="rId25"/>
    <p:sldId id="267" r:id="rId26"/>
    <p:sldId id="268" r:id="rId27"/>
    <p:sldId id="269" r:id="rId28"/>
    <p:sldId id="270" r:id="rId29"/>
    <p:sldId id="271" r:id="rId30"/>
    <p:sldId id="276" r:id="rId31"/>
    <p:sldId id="277" r:id="rId32"/>
    <p:sldId id="283" r:id="rId33"/>
    <p:sldId id="303" r:id="rId3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33"/>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2B04A"/>
    <a:srgbClr val="F7939A"/>
    <a:srgbClr val="3C25E7"/>
    <a:srgbClr val="F4740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4" d="100"/>
          <a:sy n="104" d="100"/>
        </p:scale>
        <p:origin x="-90"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E7F3DC64-F80F-48E5-8DB5-56A69FA2BBFE}" type="datetimeFigureOut">
              <a:rPr lang="ru-RU" smtClean="0"/>
              <a:pPr/>
              <a:t>26.03.2026</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DF918C58-229A-4D2A-818E-76F3FF9D3E82}" type="slidenum">
              <a:rPr lang="ru-RU" smtClean="0"/>
              <a:pPr/>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7F3DC64-F80F-48E5-8DB5-56A69FA2BBFE}" type="datetimeFigureOut">
              <a:rPr lang="ru-RU" smtClean="0"/>
              <a:pPr/>
              <a:t>26.03.2026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918C58-229A-4D2A-818E-76F3FF9D3E82}" type="slidenum">
              <a:rPr lang="ru-RU" smtClean="0"/>
              <a:pPr/>
              <a:t>‹#›</a:t>
            </a:fld>
            <a:endParaRPr lang="ru-RU"/>
          </a:p>
        </p:txBody>
      </p:sp>
    </p:spTree>
  </p:cSld>
  <p:clrMapOvr>
    <a:masterClrMapping/>
  </p:clrMapOvr>
  <p:transition spd="med">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E7F3DC64-F80F-48E5-8DB5-56A69FA2BBFE}" type="datetimeFigureOut">
              <a:rPr lang="ru-RU" smtClean="0"/>
              <a:pPr/>
              <a:t>26.03.2026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5"/>
            <a:ext cx="762000" cy="365125"/>
          </a:xfrm>
        </p:spPr>
        <p:txBody>
          <a:bodyPr/>
          <a:lstStyle/>
          <a:p>
            <a:fld id="{DF918C58-229A-4D2A-818E-76F3FF9D3E82}"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transition spd="med">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E7F3DC64-F80F-48E5-8DB5-56A69FA2BBFE}" type="datetimeFigureOut">
              <a:rPr lang="ru-RU" smtClean="0"/>
              <a:pPr/>
              <a:t>26.03.2026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918C58-229A-4D2A-818E-76F3FF9D3E82}" type="slidenum">
              <a:rPr lang="ru-RU" smtClean="0"/>
              <a:pPr/>
              <a:t>‹#›</a:t>
            </a:fld>
            <a:endParaRPr lang="ru-RU"/>
          </a:p>
        </p:txBody>
      </p:sp>
    </p:spTree>
  </p:cSld>
  <p:clrMapOvr>
    <a:masterClrMapping/>
  </p:clrMapOvr>
  <p:transition spd="med">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E7F3DC64-F80F-48E5-8DB5-56A69FA2BBFE}" type="datetimeFigureOut">
              <a:rPr lang="ru-RU" smtClean="0"/>
              <a:pPr/>
              <a:t>26.03.2026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F918C58-229A-4D2A-818E-76F3FF9D3E82}" type="slidenum">
              <a:rPr lang="ru-RU" smtClean="0"/>
              <a:pPr/>
              <a:t>‹#›</a:t>
            </a:fld>
            <a:endParaRPr lang="ru-RU"/>
          </a:p>
        </p:txBody>
      </p:sp>
    </p:spTree>
  </p:cSld>
  <p:clrMapOvr>
    <a:masterClrMapping/>
  </p:clrMapOvr>
  <p:transition spd="med">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E7F3DC64-F80F-48E5-8DB5-56A69FA2BBFE}" type="datetimeFigureOut">
              <a:rPr lang="ru-RU" smtClean="0"/>
              <a:pPr/>
              <a:t>26.03.2026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F918C58-229A-4D2A-818E-76F3FF9D3E82}" type="slidenum">
              <a:rPr lang="ru-RU" smtClean="0"/>
              <a:pPr/>
              <a:t>‹#›</a:t>
            </a:fld>
            <a:endParaRPr lang="ru-RU"/>
          </a:p>
        </p:txBody>
      </p:sp>
    </p:spTree>
  </p:cSld>
  <p:clrMapOvr>
    <a:masterClrMapping/>
  </p:clrMapOvr>
  <p:transition spd="med">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7F3DC64-F80F-48E5-8DB5-56A69FA2BBFE}" type="datetimeFigureOut">
              <a:rPr lang="ru-RU" smtClean="0"/>
              <a:pPr/>
              <a:t>26.03.2026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F918C58-229A-4D2A-818E-76F3FF9D3E82}" type="slidenum">
              <a:rPr lang="ru-RU" smtClean="0"/>
              <a:pPr/>
              <a:t>‹#›</a:t>
            </a:fld>
            <a:endParaRPr lang="ru-RU"/>
          </a:p>
        </p:txBody>
      </p:sp>
    </p:spTree>
  </p:cSld>
  <p:clrMapOvr>
    <a:masterClrMapping/>
  </p:clrMapOvr>
  <p:transition spd="med">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E7F3DC64-F80F-48E5-8DB5-56A69FA2BBFE}" type="datetimeFigureOut">
              <a:rPr lang="ru-RU" smtClean="0"/>
              <a:pPr/>
              <a:t>26.03.2026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918C58-229A-4D2A-818E-76F3FF9D3E82}" type="slidenum">
              <a:rPr lang="ru-RU" smtClean="0"/>
              <a:pPr/>
              <a:t>‹#›</a:t>
            </a:fld>
            <a:endParaRPr lang="ru-RU"/>
          </a:p>
        </p:txBody>
      </p:sp>
    </p:spTree>
  </p:cSld>
  <p:clrMapOvr>
    <a:masterClrMapping/>
  </p:clrMapOvr>
  <p:transition spd="med">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E7F3DC64-F80F-48E5-8DB5-56A69FA2BBFE}" type="datetimeFigureOut">
              <a:rPr lang="ru-RU" smtClean="0"/>
              <a:pPr/>
              <a:t>26.03.2026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918C58-229A-4D2A-818E-76F3FF9D3E82}" type="slidenum">
              <a:rPr lang="ru-RU" smtClean="0"/>
              <a:pPr/>
              <a:t>‹#›</a:t>
            </a:fld>
            <a:endParaRPr lang="ru-RU"/>
          </a:p>
        </p:txBody>
      </p:sp>
    </p:spTree>
  </p:cSld>
  <p:clrMapOvr>
    <a:masterClrMapping/>
  </p:clrMapOvr>
  <p:transition spd="med">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7F3DC64-F80F-48E5-8DB5-56A69FA2BBFE}" type="datetimeFigureOut">
              <a:rPr lang="ru-RU" smtClean="0"/>
              <a:pPr/>
              <a:t>26.03.2026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918C58-229A-4D2A-818E-76F3FF9D3E82}" type="slidenum">
              <a:rPr lang="ru-RU" smtClean="0"/>
              <a:pPr/>
              <a:t>‹#›</a:t>
            </a:fld>
            <a:endParaRPr lang="ru-RU"/>
          </a:p>
        </p:txBody>
      </p:sp>
    </p:spTree>
  </p:cSld>
  <p:clrMapOvr>
    <a:masterClrMapping/>
  </p:clrMapOvr>
  <p:transition spd="med">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7F3DC64-F80F-48E5-8DB5-56A69FA2BBFE}" type="datetimeFigureOut">
              <a:rPr lang="ru-RU" smtClean="0"/>
              <a:pPr/>
              <a:t>26.03.2026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918C58-229A-4D2A-818E-76F3FF9D3E82}" type="slidenum">
              <a:rPr lang="ru-RU" smtClean="0"/>
              <a:pPr/>
              <a:t>‹#›</a:t>
            </a:fld>
            <a:endParaRPr lang="ru-RU"/>
          </a:p>
        </p:txBody>
      </p:sp>
    </p:spTree>
  </p:cSld>
  <p:clrMapOvr>
    <a:masterClrMapping/>
  </p:clrMapOvr>
  <p:transition spd="med">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E7F3DC64-F80F-48E5-8DB5-56A69FA2BBFE}" type="datetimeFigureOut">
              <a:rPr lang="ru-RU" smtClean="0"/>
              <a:pPr/>
              <a:t>26.03.2026</a:t>
            </a:fld>
            <a:endParaRPr lang="ru-RU"/>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DF918C58-229A-4D2A-818E-76F3FF9D3E82}"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med">
    <p:split orient="vert"/>
  </p:transition>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audio" Target="file:///C:\Users\user1\Desktop\&#1050;&#1083;&#1072;&#1089;&#1089;&#1080;&#1095;&#1077;&#1089;&#1082;&#1072;&#1103;%20&#1084;&#1091;&#1079;&#1099;&#1082;&#1072;%20-%20&#1050;&#1088;&#1072;&#1089;&#1080;&#1074;&#1072;&#1103;%20&#1084;&#1077;&#1083;&#1086;&#1076;&#1080;&#1103;%20&#1087;&#1077;&#1088;&#1077;&#1076;%20&#1089;&#1085;&#1086;&#1084;.mp3"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2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2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2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2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03848" y="476672"/>
            <a:ext cx="2646879" cy="156966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9600" b="1" dirty="0" smtClean="0">
                <a:ln w="11430"/>
                <a:solidFill>
                  <a:schemeClr val="tx2">
                    <a:lumMod val="50000"/>
                  </a:schemeClr>
                </a:solidFill>
                <a:effectLst>
                  <a:outerShdw blurRad="80000" dist="40000" dir="5040000" algn="tl">
                    <a:srgbClr val="000000">
                      <a:alpha val="30000"/>
                    </a:srgbClr>
                  </a:outerShdw>
                </a:effectLst>
              </a:rPr>
              <a:t>2026</a:t>
            </a:r>
            <a:endParaRPr lang="ru-RU" sz="9600" b="1" dirty="0">
              <a:ln w="11430"/>
              <a:solidFill>
                <a:schemeClr val="tx2">
                  <a:lumMod val="50000"/>
                </a:schemeClr>
              </a:solidFill>
              <a:effectLst>
                <a:outerShdw blurRad="80000" dist="40000" dir="5040000" algn="tl">
                  <a:srgbClr val="000000">
                    <a:alpha val="30000"/>
                  </a:srgbClr>
                </a:outerShdw>
              </a:effectLst>
            </a:endParaRPr>
          </a:p>
        </p:txBody>
      </p:sp>
      <p:sp>
        <p:nvSpPr>
          <p:cNvPr id="3" name="Прямоугольник 2"/>
          <p:cNvSpPr/>
          <p:nvPr/>
        </p:nvSpPr>
        <p:spPr>
          <a:xfrm>
            <a:off x="0" y="4797152"/>
            <a:ext cx="9143999" cy="1754326"/>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5400" b="1" dirty="0" smtClean="0">
                <a:ln w="11430"/>
                <a:solidFill>
                  <a:schemeClr val="tx2">
                    <a:lumMod val="50000"/>
                  </a:schemeClr>
                </a:solidFill>
                <a:effectLst>
                  <a:outerShdw blurRad="80000" dist="40000" dir="5040000" algn="tl">
                    <a:srgbClr val="000000">
                      <a:alpha val="30000"/>
                    </a:srgbClr>
                  </a:outerShdw>
                </a:effectLst>
              </a:rPr>
              <a:t>Год единства народов России</a:t>
            </a:r>
            <a:endParaRPr lang="ru-RU" sz="5400" b="1" dirty="0">
              <a:ln w="11430"/>
              <a:solidFill>
                <a:schemeClr val="tx2">
                  <a:lumMod val="50000"/>
                </a:schemeClr>
              </a:solidFill>
              <a:effectLst>
                <a:outerShdw blurRad="80000" dist="40000" dir="5040000" algn="tl">
                  <a:srgbClr val="000000">
                    <a:alpha val="30000"/>
                  </a:srgbClr>
                </a:outerShdw>
              </a:effectLst>
            </a:endParaRPr>
          </a:p>
        </p:txBody>
      </p:sp>
      <p:pic>
        <p:nvPicPr>
          <p:cNvPr id="1026" name="Picture 2" descr="C:\Users\user1\Downloads\logo-2026-2.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771800" y="1628800"/>
            <a:ext cx="3510744" cy="3379092"/>
          </a:xfrm>
          <a:prstGeom prst="rect">
            <a:avLst/>
          </a:prstGeom>
          <a:noFill/>
        </p:spPr>
      </p:pic>
      <p:pic>
        <p:nvPicPr>
          <p:cNvPr id="5" name="Классическая музыка - Красивая мелодия перед сном.mp3">
            <a:hlinkClick r:id="" action="ppaction://media"/>
          </p:cNvPr>
          <p:cNvPicPr>
            <a:picLocks noRot="1" noChangeAspect="1"/>
          </p:cNvPicPr>
          <p:nvPr>
            <a:audioFile r:link="rId1"/>
          </p:nvPr>
        </p:nvPicPr>
        <p:blipFill>
          <a:blip r:embed="rId4" cstate="print"/>
          <a:stretch>
            <a:fillRect/>
          </a:stretch>
        </p:blipFill>
        <p:spPr>
          <a:xfrm>
            <a:off x="4427984" y="4509120"/>
            <a:ext cx="304800" cy="304800"/>
          </a:xfrm>
          <a:prstGeom prst="rect">
            <a:avLst/>
          </a:prstGeom>
        </p:spPr>
      </p:pic>
    </p:spTree>
  </p:cSld>
  <p:clrMapOvr>
    <a:masterClrMapping/>
  </p:clrMapOvr>
  <p:transition spd="slow" advClick="0" advTm="3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par>
                          <p:cTn id="10" fill="hold">
                            <p:stCondLst>
                              <p:cond delay="300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0"/>
                                        <p:tgtEl>
                                          <p:spTgt spid="3"/>
                                        </p:tgtEl>
                                      </p:cBhvr>
                                    </p:animEffect>
                                  </p:childTnLst>
                                </p:cTn>
                              </p:par>
                            </p:childTnLst>
                          </p:cTn>
                        </p:par>
                        <p:par>
                          <p:cTn id="14" fill="hold">
                            <p:stCondLst>
                              <p:cond delay="8000"/>
                            </p:stCondLst>
                            <p:childTnLst>
                              <p:par>
                                <p:cTn id="15" presetID="1" presetClass="mediacall" presetSubtype="0" fill="hold" nodeType="afterEffect">
                                  <p:stCondLst>
                                    <p:cond delay="0"/>
                                  </p:stCondLst>
                                  <p:childTnLst>
                                    <p:cmd type="call" cmd="playFrom(0.0)">
                                      <p:cBhvr>
                                        <p:cTn id="16" dur="1" fill="hold"/>
                                        <p:tgtEl>
                                          <p:spTgt spid="5"/>
                                        </p:tgtEl>
                                      </p:cBhvr>
                                    </p:cmd>
                                  </p:childTnLst>
                                </p:cTn>
                              </p:par>
                              <p:par>
                                <p:cTn id="17" presetID="20" presetClass="entr" presetSubtype="0" fill="hold" nodeType="withEffect">
                                  <p:stCondLst>
                                    <p:cond delay="0"/>
                                  </p:stCondLst>
                                  <p:childTnLst>
                                    <p:set>
                                      <p:cBhvr>
                                        <p:cTn id="18" dur="1" fill="hold">
                                          <p:stCondLst>
                                            <p:cond delay="0"/>
                                          </p:stCondLst>
                                        </p:cTn>
                                        <p:tgtEl>
                                          <p:spTgt spid="1026"/>
                                        </p:tgtEl>
                                        <p:attrNameLst>
                                          <p:attrName>style.visibility</p:attrName>
                                        </p:attrNameLst>
                                      </p:cBhvr>
                                      <p:to>
                                        <p:strVal val="visible"/>
                                      </p:to>
                                    </p:set>
                                    <p:animEffect transition="in" filter="wedge">
                                      <p:cBhvr>
                                        <p:cTn id="19"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20" repeatCount="indefinite" fill="hold" display="0">
                  <p:stCondLst>
                    <p:cond delay="indefinite"/>
                  </p:stCondLst>
                  <p:endCondLst>
                    <p:cond evt="onPrev" delay="0">
                      <p:tgtEl>
                        <p:sldTgt/>
                      </p:tgtEl>
                    </p:cond>
                    <p:cond evt="onStopAudio" delay="0">
                      <p:tgtEl>
                        <p:sldTgt/>
                      </p:tgtEl>
                    </p:cond>
                  </p:endCondLst>
                </p:cTn>
                <p:tgtEl>
                  <p:spTgt spid="5"/>
                </p:tgtEl>
              </p:cMediaNode>
            </p:audio>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7584" y="5805264"/>
            <a:ext cx="7557067" cy="646331"/>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600" b="1" cap="none" spc="0" dirty="0" smtClean="0">
                <a:ln w="11430"/>
                <a:solidFill>
                  <a:schemeClr val="tx2">
                    <a:lumMod val="50000"/>
                  </a:schemeClr>
                </a:solidFill>
                <a:effectLst>
                  <a:outerShdw blurRad="80000" dist="40000" dir="5040000" algn="tl">
                    <a:srgbClr val="000000">
                      <a:alpha val="30000"/>
                    </a:srgbClr>
                  </a:outerShdw>
                </a:effectLst>
              </a:rPr>
              <a:t>виртуальная книжная выставка</a:t>
            </a:r>
            <a:endParaRPr lang="ru-RU" sz="3600" b="1" cap="none" spc="0" dirty="0">
              <a:ln w="11430"/>
              <a:solidFill>
                <a:schemeClr val="tx2">
                  <a:lumMod val="50000"/>
                </a:schemeClr>
              </a:solidFill>
              <a:effectLst>
                <a:outerShdw blurRad="80000" dist="40000" dir="5040000" algn="tl">
                  <a:srgbClr val="000000">
                    <a:alpha val="30000"/>
                  </a:srgbClr>
                </a:outerShdw>
              </a:effectLst>
            </a:endParaRPr>
          </a:p>
        </p:txBody>
      </p:sp>
      <p:sp>
        <p:nvSpPr>
          <p:cNvPr id="3" name="Прямоугольник 2"/>
          <p:cNvSpPr/>
          <p:nvPr/>
        </p:nvSpPr>
        <p:spPr>
          <a:xfrm>
            <a:off x="179512" y="0"/>
            <a:ext cx="8784976" cy="2308324"/>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7200" b="1" dirty="0" smtClean="0">
                <a:ln w="11430"/>
                <a:solidFill>
                  <a:schemeClr val="tx2">
                    <a:lumMod val="50000"/>
                  </a:schemeClr>
                </a:solidFill>
                <a:effectLst>
                  <a:outerShdw blurRad="80000" dist="40000" dir="5040000" algn="tl">
                    <a:srgbClr val="000000">
                      <a:alpha val="30000"/>
                    </a:srgbClr>
                  </a:outerShdw>
                </a:effectLst>
              </a:rPr>
              <a:t>Родной земли многоголосье</a:t>
            </a:r>
            <a:endParaRPr lang="ru-RU" sz="7200" b="1" dirty="0">
              <a:ln w="11430"/>
              <a:solidFill>
                <a:schemeClr val="tx2">
                  <a:lumMod val="50000"/>
                </a:schemeClr>
              </a:solidFill>
              <a:effectLst>
                <a:outerShdw blurRad="80000" dist="40000" dir="5040000" algn="tl">
                  <a:srgbClr val="000000">
                    <a:alpha val="30000"/>
                  </a:srgbClr>
                </a:outerShdw>
              </a:effectLst>
            </a:endParaRPr>
          </a:p>
        </p:txBody>
      </p:sp>
      <p:pic>
        <p:nvPicPr>
          <p:cNvPr id="4" name="Рисунок 3" descr="C:\Users\user1\Pictures\год единства.jpg"/>
          <p:cNvPicPr/>
          <p:nvPr/>
        </p:nvPicPr>
        <p:blipFill>
          <a:blip r:embed="rId2" cstate="print"/>
          <a:srcRect/>
          <a:stretch>
            <a:fillRect/>
          </a:stretch>
        </p:blipFill>
        <p:spPr bwMode="auto">
          <a:xfrm>
            <a:off x="1691680" y="2348880"/>
            <a:ext cx="5616624" cy="3456384"/>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spd="med" advClick="0" advTm="3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par>
                          <p:cTn id="10" fill="hold">
                            <p:stCondLst>
                              <p:cond delay="2000"/>
                            </p:stCondLst>
                            <p:childTnLst>
                              <p:par>
                                <p:cTn id="11" presetID="53"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ppt_w</p:attrName>
                                        </p:attrNameLst>
                                      </p:cBhvr>
                                      <p:tavLst>
                                        <p:tav tm="0">
                                          <p:val>
                                            <p:fltVal val="0"/>
                                          </p:val>
                                        </p:tav>
                                        <p:tav tm="100000">
                                          <p:val>
                                            <p:strVal val="#ppt_w"/>
                                          </p:val>
                                        </p:tav>
                                      </p:tavLst>
                                    </p:anim>
                                    <p:anim calcmode="lin" valueType="num">
                                      <p:cBhvr>
                                        <p:cTn id="14" dur="2000" fill="hold"/>
                                        <p:tgtEl>
                                          <p:spTgt spid="2"/>
                                        </p:tgtEl>
                                        <p:attrNameLst>
                                          <p:attrName>ppt_h</p:attrName>
                                        </p:attrNameLst>
                                      </p:cBhvr>
                                      <p:tavLst>
                                        <p:tav tm="0">
                                          <p:val>
                                            <p:fltVal val="0"/>
                                          </p:val>
                                        </p:tav>
                                        <p:tav tm="100000">
                                          <p:val>
                                            <p:strVal val="#ppt_h"/>
                                          </p:val>
                                        </p:tav>
                                      </p:tavLst>
                                    </p:anim>
                                    <p:animEffect transition="in" filter="fade">
                                      <p:cBhvr>
                                        <p:cTn id="15" dur="2000"/>
                                        <p:tgtEl>
                                          <p:spTgt spid="2"/>
                                        </p:tgtEl>
                                      </p:cBhvr>
                                    </p:animEffect>
                                  </p:childTnLst>
                                </p:cTn>
                              </p:par>
                            </p:childTnLst>
                          </p:cTn>
                        </p:par>
                        <p:par>
                          <p:cTn id="16" fill="hold">
                            <p:stCondLst>
                              <p:cond delay="4000"/>
                            </p:stCondLst>
                            <p:childTnLst>
                              <p:par>
                                <p:cTn id="17" presetID="53"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fltVal val="0"/>
                                          </p:val>
                                        </p:tav>
                                        <p:tav tm="100000">
                                          <p:val>
                                            <p:strVal val="#ppt_w"/>
                                          </p:val>
                                        </p:tav>
                                      </p:tavLst>
                                    </p:anim>
                                    <p:anim calcmode="lin" valueType="num">
                                      <p:cBhvr>
                                        <p:cTn id="20" dur="2000" fill="hold"/>
                                        <p:tgtEl>
                                          <p:spTgt spid="4"/>
                                        </p:tgtEl>
                                        <p:attrNameLst>
                                          <p:attrName>ppt_h</p:attrName>
                                        </p:attrNameLst>
                                      </p:cBhvr>
                                      <p:tavLst>
                                        <p:tav tm="0">
                                          <p:val>
                                            <p:fltVal val="0"/>
                                          </p:val>
                                        </p:tav>
                                        <p:tav tm="100000">
                                          <p:val>
                                            <p:strVal val="#ppt_h"/>
                                          </p:val>
                                        </p:tav>
                                      </p:tavLst>
                                    </p:anim>
                                    <p:animEffect transition="in" filter="fade">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1052736"/>
            <a:ext cx="8856984" cy="5632311"/>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algn="just">
              <a:lnSpc>
                <a:spcPct val="150000"/>
              </a:lnSpc>
            </a:pPr>
            <a:r>
              <a:rPr lang="ru-RU"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ru-RU"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ru-RU" sz="2000" b="1" dirty="0" smtClean="0">
                <a:ln w="11430"/>
                <a:solidFill>
                  <a:srgbClr val="B2B04A"/>
                </a:solidFill>
                <a:effectLst>
                  <a:outerShdw blurRad="80000" dist="40000" dir="5040000" algn="tl">
                    <a:srgbClr val="000000">
                      <a:alpha val="30000"/>
                    </a:srgbClr>
                  </a:outerShdw>
                </a:effectLst>
              </a:rPr>
              <a:t>2026</a:t>
            </a:r>
            <a:r>
              <a:rPr lang="ru-RU" sz="2000" b="1" dirty="0" smtClean="0">
                <a:ln w="11430"/>
                <a:solidFill>
                  <a:srgbClr val="B2B04A"/>
                </a:solidFill>
                <a:effectLst>
                  <a:outerShdw blurRad="80000" dist="40000" dir="5040000" algn="tl">
                    <a:srgbClr val="000000">
                      <a:alpha val="30000"/>
                    </a:srgbClr>
                  </a:outerShdw>
                </a:effectLst>
              </a:rPr>
              <a:t> год в России объявлен Годом единства народов России.  </a:t>
            </a:r>
          </a:p>
          <a:p>
            <a:pPr algn="just">
              <a:lnSpc>
                <a:spcPct val="150000"/>
              </a:lnSpc>
            </a:pPr>
            <a:r>
              <a:rPr lang="ru-RU" sz="2000" b="1" dirty="0" smtClean="0">
                <a:ln w="11430"/>
                <a:solidFill>
                  <a:srgbClr val="B2B04A"/>
                </a:solidFill>
                <a:effectLst>
                  <a:outerShdw blurRad="80000" dist="40000" dir="5040000" algn="tl">
                    <a:srgbClr val="000000">
                      <a:alpha val="30000"/>
                    </a:srgbClr>
                  </a:outerShdw>
                </a:effectLst>
              </a:rPr>
              <a:t>    </a:t>
            </a:r>
            <a:r>
              <a:rPr lang="ru-RU" sz="2000" b="1" dirty="0" smtClean="0">
                <a:ln w="11430"/>
                <a:solidFill>
                  <a:srgbClr val="B2B04A"/>
                </a:solidFill>
                <a:effectLst>
                  <a:outerShdw blurRad="80000" dist="40000" dir="5040000" algn="tl">
                    <a:srgbClr val="000000">
                      <a:alpha val="30000"/>
                    </a:srgbClr>
                  </a:outerShdw>
                </a:effectLst>
                <a:cs typeface="Times New Roman" pitchFamily="18" charset="0"/>
              </a:rPr>
              <a:t>   </a:t>
            </a:r>
            <a:r>
              <a:rPr lang="ru-RU" sz="2000" b="1" dirty="0" smtClean="0">
                <a:ln w="11430"/>
                <a:solidFill>
                  <a:srgbClr val="B2B04A"/>
                </a:solidFill>
                <a:effectLst>
                  <a:outerShdw blurRad="80000" dist="40000" dir="5040000" algn="tl">
                    <a:srgbClr val="000000">
                      <a:alpha val="30000"/>
                    </a:srgbClr>
                  </a:outerShdw>
                </a:effectLst>
              </a:rPr>
              <a:t>  </a:t>
            </a:r>
            <a:r>
              <a:rPr lang="ru-RU" sz="2000" b="1" dirty="0" smtClean="0">
                <a:ln w="11430"/>
                <a:solidFill>
                  <a:srgbClr val="B2B04A"/>
                </a:solidFill>
                <a:effectLst>
                  <a:outerShdw blurRad="80000" dist="40000" dir="5040000" algn="tl">
                    <a:srgbClr val="000000">
                      <a:alpha val="30000"/>
                    </a:srgbClr>
                  </a:outerShdw>
                </a:effectLst>
              </a:rPr>
              <a:t>	 </a:t>
            </a:r>
            <a:r>
              <a:rPr lang="ru-RU" sz="2000" b="1" dirty="0" smtClean="0">
                <a:ln w="11430"/>
                <a:solidFill>
                  <a:srgbClr val="B2B04A"/>
                </a:solidFill>
                <a:effectLst>
                  <a:outerShdw blurRad="80000" dist="40000" dir="5040000" algn="tl">
                    <a:srgbClr val="000000">
                      <a:alpha val="30000"/>
                    </a:srgbClr>
                  </a:outerShdw>
                </a:effectLst>
              </a:rPr>
              <a:t>Цель этого решения — укрепить дружбу и взаимопонимание между народами, проживающими на территории многонациональной страны. </a:t>
            </a:r>
          </a:p>
          <a:p>
            <a:pPr algn="just">
              <a:lnSpc>
                <a:spcPct val="150000"/>
              </a:lnSpc>
            </a:pPr>
            <a:r>
              <a:rPr lang="ru-RU" sz="2000" b="1" dirty="0" smtClean="0">
                <a:ln w="11430"/>
                <a:solidFill>
                  <a:srgbClr val="B2B04A"/>
                </a:solidFill>
                <a:effectLst>
                  <a:outerShdw blurRad="80000" dist="40000" dir="5040000" algn="tl">
                    <a:srgbClr val="000000">
                      <a:alpha val="30000"/>
                    </a:srgbClr>
                  </a:outerShdw>
                </a:effectLst>
                <a:cs typeface="Times New Roman" pitchFamily="18" charset="0"/>
              </a:rPr>
              <a:t>   </a:t>
            </a:r>
            <a:r>
              <a:rPr lang="ru-RU" sz="2000" b="1" dirty="0" smtClean="0">
                <a:ln w="11430"/>
                <a:solidFill>
                  <a:srgbClr val="B2B04A"/>
                </a:solidFill>
                <a:effectLst>
                  <a:outerShdw blurRad="80000" dist="40000" dir="5040000" algn="tl">
                    <a:srgbClr val="000000">
                      <a:alpha val="30000"/>
                    </a:srgbClr>
                  </a:outerShdw>
                </a:effectLst>
                <a:cs typeface="Times New Roman" pitchFamily="18" charset="0"/>
              </a:rPr>
              <a:t>	Россия </a:t>
            </a:r>
            <a:r>
              <a:rPr lang="ru-RU" sz="2000" b="1" dirty="0" smtClean="0">
                <a:ln w="11430"/>
                <a:solidFill>
                  <a:srgbClr val="B2B04A"/>
                </a:solidFill>
                <a:effectLst>
                  <a:outerShdw blurRad="80000" dist="40000" dir="5040000" algn="tl">
                    <a:srgbClr val="000000">
                      <a:alpha val="30000"/>
                    </a:srgbClr>
                  </a:outerShdw>
                </a:effectLst>
                <a:cs typeface="Times New Roman" pitchFamily="18" charset="0"/>
              </a:rPr>
              <a:t>— огромная многонациональная страна, каждый из народов которой богат  искусством, традициями и обычаями. Характерной чертой российского государства является его </a:t>
            </a:r>
            <a:r>
              <a:rPr lang="ru-RU" sz="2000" b="1" dirty="0" err="1" smtClean="0">
                <a:ln w="11430"/>
                <a:solidFill>
                  <a:srgbClr val="B2B04A"/>
                </a:solidFill>
                <a:effectLst>
                  <a:outerShdw blurRad="80000" dist="40000" dir="5040000" algn="tl">
                    <a:srgbClr val="000000">
                      <a:alpha val="30000"/>
                    </a:srgbClr>
                  </a:outerShdw>
                </a:effectLst>
                <a:cs typeface="Times New Roman" pitchFamily="18" charset="0"/>
              </a:rPr>
              <a:t>полиэтничность</a:t>
            </a:r>
            <a:r>
              <a:rPr lang="ru-RU" sz="2000" b="1" dirty="0" smtClean="0">
                <a:ln w="11430"/>
                <a:solidFill>
                  <a:srgbClr val="B2B04A"/>
                </a:solidFill>
                <a:effectLst>
                  <a:outerShdw blurRad="80000" dist="40000" dir="5040000" algn="tl">
                    <a:srgbClr val="000000">
                      <a:alpha val="30000"/>
                    </a:srgbClr>
                  </a:outerShdw>
                </a:effectLst>
                <a:cs typeface="Times New Roman" pitchFamily="18" charset="0"/>
              </a:rPr>
              <a:t> и </a:t>
            </a:r>
            <a:r>
              <a:rPr lang="ru-RU" sz="2000" b="1" dirty="0" err="1" smtClean="0">
                <a:ln w="11430"/>
                <a:solidFill>
                  <a:srgbClr val="B2B04A"/>
                </a:solidFill>
                <a:effectLst>
                  <a:outerShdw blurRad="80000" dist="40000" dir="5040000" algn="tl">
                    <a:srgbClr val="000000">
                      <a:alpha val="30000"/>
                    </a:srgbClr>
                  </a:outerShdw>
                </a:effectLst>
                <a:cs typeface="Times New Roman" pitchFamily="18" charset="0"/>
              </a:rPr>
              <a:t>поликультурность</a:t>
            </a:r>
            <a:r>
              <a:rPr lang="ru-RU" sz="2000" b="1" dirty="0" smtClean="0">
                <a:ln w="11430"/>
                <a:solidFill>
                  <a:srgbClr val="B2B04A"/>
                </a:solidFill>
                <a:effectLst>
                  <a:outerShdw blurRad="80000" dist="40000" dir="5040000" algn="tl">
                    <a:srgbClr val="000000">
                      <a:alpha val="30000"/>
                    </a:srgbClr>
                  </a:outerShdw>
                </a:effectLst>
                <a:cs typeface="Times New Roman" pitchFamily="18" charset="0"/>
              </a:rPr>
              <a:t>. </a:t>
            </a:r>
          </a:p>
          <a:p>
            <a:pPr algn="just">
              <a:lnSpc>
                <a:spcPct val="150000"/>
              </a:lnSpc>
            </a:pPr>
            <a:r>
              <a:rPr lang="ru-RU" sz="2000" b="1" dirty="0" smtClean="0">
                <a:ln w="11430"/>
                <a:solidFill>
                  <a:srgbClr val="B2B04A"/>
                </a:solidFill>
                <a:effectLst>
                  <a:outerShdw blurRad="80000" dist="40000" dir="5040000" algn="tl">
                    <a:srgbClr val="000000">
                      <a:alpha val="30000"/>
                    </a:srgbClr>
                  </a:outerShdw>
                </a:effectLst>
                <a:cs typeface="Times New Roman" pitchFamily="18" charset="0"/>
              </a:rPr>
              <a:t>    </a:t>
            </a:r>
            <a:r>
              <a:rPr lang="ru-RU" sz="2000" b="1" dirty="0" smtClean="0">
                <a:ln w="11430"/>
                <a:solidFill>
                  <a:srgbClr val="B2B04A"/>
                </a:solidFill>
                <a:effectLst>
                  <a:outerShdw blurRad="80000" dist="40000" dir="5040000" algn="tl">
                    <a:srgbClr val="000000">
                      <a:alpha val="30000"/>
                    </a:srgbClr>
                  </a:outerShdw>
                </a:effectLst>
                <a:cs typeface="Times New Roman" pitchFamily="18" charset="0"/>
              </a:rPr>
              <a:t>	Для </a:t>
            </a:r>
            <a:r>
              <a:rPr lang="ru-RU" sz="2000" b="1" dirty="0" smtClean="0">
                <a:ln w="11430"/>
                <a:solidFill>
                  <a:srgbClr val="B2B04A"/>
                </a:solidFill>
                <a:effectLst>
                  <a:outerShdw blurRad="80000" dist="40000" dir="5040000" algn="tl">
                    <a:srgbClr val="000000">
                      <a:alpha val="30000"/>
                    </a:srgbClr>
                  </a:outerShdw>
                </a:effectLst>
                <a:cs typeface="Times New Roman" pitchFamily="18" charset="0"/>
              </a:rPr>
              <a:t>того, чтобы существовать в таком государстве, необходимо освоить не только свою родную культуру, но и культуру народов, которые тебя окружают, выстраивать диалог с другими народами, который возможен лишь в том случае, если человек знает и уважает их культуру.</a:t>
            </a:r>
            <a:endParaRPr lang="ru-RU" sz="2000" b="1" dirty="0">
              <a:ln w="11430"/>
              <a:solidFill>
                <a:srgbClr val="B2B04A"/>
              </a:solidFill>
              <a:effectLst>
                <a:outerShdw blurRad="80000" dist="40000" dir="5040000" algn="tl">
                  <a:srgbClr val="000000">
                    <a:alpha val="30000"/>
                  </a:srgbClr>
                </a:outerShdw>
              </a:effectLst>
            </a:endParaRPr>
          </a:p>
        </p:txBody>
      </p:sp>
      <p:pic>
        <p:nvPicPr>
          <p:cNvPr id="4" name="Picture 2" descr="C:\Users\user1\Downloads\logo-2026-2.jp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0" y="-171400"/>
            <a:ext cx="1535708" cy="1478119"/>
          </a:xfrm>
          <a:prstGeom prst="rect">
            <a:avLst/>
          </a:prstGeom>
          <a:noFill/>
        </p:spPr>
      </p:pic>
    </p:spTree>
  </p:cSld>
  <p:clrMapOvr>
    <a:masterClrMapping/>
  </p:clrMapOvr>
  <p:transition spd="slow" advClick="0"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83160" y="476672"/>
            <a:ext cx="7309320" cy="6093976"/>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algn="just">
              <a:lnSpc>
                <a:spcPct val="150000"/>
              </a:lnSpc>
            </a:pPr>
            <a:r>
              <a:rPr lang="ru-RU"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ru-RU"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ru-RU" sz="2000" b="1" dirty="0" smtClean="0">
                <a:ln w="11430"/>
                <a:solidFill>
                  <a:srgbClr val="B2B04A"/>
                </a:solidFill>
                <a:effectLst>
                  <a:outerShdw blurRad="80000" dist="40000" dir="5040000" algn="tl">
                    <a:srgbClr val="000000">
                      <a:alpha val="30000"/>
                    </a:srgbClr>
                  </a:outerShdw>
                </a:effectLst>
              </a:rPr>
              <a:t>Россия — одна из самых многонациональных стран мира. По данным переписи населения 2021 года, в стране проживает более 190 этнических групп, используется 277 языков и диалектов. </a:t>
            </a:r>
          </a:p>
          <a:p>
            <a:pPr algn="just">
              <a:lnSpc>
                <a:spcPct val="150000"/>
              </a:lnSpc>
            </a:pPr>
            <a:r>
              <a:rPr lang="ru-RU" sz="2000" b="1" dirty="0" smtClean="0">
                <a:ln w="11430"/>
                <a:solidFill>
                  <a:srgbClr val="B2B04A"/>
                </a:solidFill>
                <a:effectLst>
                  <a:outerShdw blurRad="80000" dist="40000" dir="5040000" algn="tl">
                    <a:srgbClr val="000000">
                      <a:alpha val="30000"/>
                    </a:srgbClr>
                  </a:outerShdw>
                </a:effectLst>
              </a:rPr>
              <a:t>   </a:t>
            </a:r>
            <a:r>
              <a:rPr lang="ru-RU" sz="2000" b="1" dirty="0" smtClean="0">
                <a:ln w="11430"/>
                <a:solidFill>
                  <a:srgbClr val="B2B04A"/>
                </a:solidFill>
                <a:effectLst>
                  <a:outerShdw blurRad="80000" dist="40000" dir="5040000" algn="tl">
                    <a:srgbClr val="000000">
                      <a:alpha val="30000"/>
                    </a:srgbClr>
                  </a:outerShdw>
                </a:effectLst>
              </a:rPr>
              <a:t>	Год </a:t>
            </a:r>
            <a:r>
              <a:rPr lang="ru-RU" sz="2000" b="1" dirty="0" smtClean="0">
                <a:ln w="11430"/>
                <a:solidFill>
                  <a:srgbClr val="B2B04A"/>
                </a:solidFill>
                <a:effectLst>
                  <a:outerShdw blurRad="80000" dist="40000" dir="5040000" algn="tl">
                    <a:srgbClr val="000000">
                      <a:alpha val="30000"/>
                    </a:srgbClr>
                  </a:outerShdw>
                </a:effectLst>
              </a:rPr>
              <a:t>единства призван напомнить, что это многообразие — сила страны.</a:t>
            </a:r>
          </a:p>
          <a:p>
            <a:pPr algn="just">
              <a:lnSpc>
                <a:spcPct val="150000"/>
              </a:lnSpc>
            </a:pPr>
            <a:r>
              <a:rPr lang="ru-RU" sz="2000" b="1" dirty="0" smtClean="0">
                <a:ln w="11430"/>
                <a:solidFill>
                  <a:srgbClr val="B2B04A"/>
                </a:solidFill>
                <a:effectLst>
                  <a:outerShdw blurRad="80000" dist="40000" dir="5040000" algn="tl">
                    <a:srgbClr val="000000">
                      <a:alpha val="30000"/>
                    </a:srgbClr>
                  </a:outerShdw>
                </a:effectLst>
              </a:rPr>
              <a:t>    </a:t>
            </a:r>
            <a:r>
              <a:rPr lang="ru-RU" sz="2000" b="1" dirty="0" smtClean="0">
                <a:ln w="11430"/>
                <a:solidFill>
                  <a:srgbClr val="B2B04A"/>
                </a:solidFill>
                <a:effectLst>
                  <a:outerShdw blurRad="80000" dist="40000" dir="5040000" algn="tl">
                    <a:srgbClr val="000000">
                      <a:alpha val="30000"/>
                    </a:srgbClr>
                  </a:outerShdw>
                </a:effectLst>
              </a:rPr>
              <a:t>	Ключевая </a:t>
            </a:r>
            <a:r>
              <a:rPr lang="ru-RU" sz="2000" b="1" dirty="0" smtClean="0">
                <a:ln w="11430"/>
                <a:solidFill>
                  <a:srgbClr val="B2B04A"/>
                </a:solidFill>
                <a:effectLst>
                  <a:outerShdw blurRad="80000" dist="40000" dir="5040000" algn="tl">
                    <a:srgbClr val="000000">
                      <a:alpha val="30000"/>
                    </a:srgbClr>
                  </a:outerShdw>
                </a:effectLst>
              </a:rPr>
              <a:t>идея Года единства народов России — признание и поддержка различий народов страны. Как неоднократно подчеркивал Владимир Владимирович  Путин, ценности каждого народа, входящего в состав России, важны и необходимы. Забота о языках, традициях, исторической памяти и культурных особенностях — это фундамент национальной безопасности и суверенитета.</a:t>
            </a:r>
            <a:endParaRPr lang="ru-RU" sz="2000" b="1" dirty="0">
              <a:ln w="11430"/>
              <a:solidFill>
                <a:srgbClr val="B2B04A"/>
              </a:solidFill>
              <a:effectLst>
                <a:outerShdw blurRad="80000" dist="40000" dir="5040000" algn="tl">
                  <a:srgbClr val="000000">
                    <a:alpha val="30000"/>
                  </a:srgbClr>
                </a:outerShdw>
              </a:effectLst>
            </a:endParaRPr>
          </a:p>
        </p:txBody>
      </p:sp>
      <p:pic>
        <p:nvPicPr>
          <p:cNvPr id="3" name="Picture 2" descr="C:\Users\user1\Downloads\logo-2026-2.jp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0" y="188640"/>
            <a:ext cx="1440160" cy="1386154"/>
          </a:xfrm>
          <a:prstGeom prst="rect">
            <a:avLst/>
          </a:prstGeom>
          <a:noFill/>
        </p:spPr>
      </p:pic>
    </p:spTree>
  </p:cSld>
  <p:clrMapOvr>
    <a:masterClrMapping/>
  </p:clrMapOvr>
  <p:transition spd="med" advClick="0"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1196752"/>
            <a:ext cx="8496944" cy="3693319"/>
          </a:xfrm>
          <a:prstGeom prst="rect">
            <a:avLst/>
          </a:prstGeom>
        </p:spPr>
        <p:txBody>
          <a:bodyPr wrap="square">
            <a:spAutoFit/>
          </a:bodyPr>
          <a:lstStyle/>
          <a:p>
            <a:endParaRPr lang="ru-RU" dirty="0" smtClean="0"/>
          </a:p>
          <a:p>
            <a:pPr algn="just"/>
            <a:r>
              <a:rPr lang="ru-RU" dirty="0" smtClean="0"/>
              <a:t>     </a:t>
            </a:r>
            <a:r>
              <a:rPr lang="ru-RU" dirty="0" smtClean="0"/>
              <a:t>	</a:t>
            </a:r>
            <a:r>
              <a:rPr lang="ru-RU" b="1" dirty="0" smtClean="0"/>
              <a:t>Неисчислимы </a:t>
            </a:r>
            <a:r>
              <a:rPr lang="ru-RU" b="1" dirty="0" smtClean="0"/>
              <a:t>духовные ценности, на протяжении столетий созданные народами, которые живут на огромной территории России. Национальное своеобразие литературы складывалось веками под влиянием конкретно-исторических особенностей развития данного народа, социально-экономических факторов, идеологии, географической среды .</a:t>
            </a:r>
          </a:p>
          <a:p>
            <a:pPr algn="just"/>
            <a:r>
              <a:rPr lang="ru-RU" b="1" dirty="0" smtClean="0"/>
              <a:t>  </a:t>
            </a:r>
            <a:r>
              <a:rPr lang="ru-RU" b="1" dirty="0" smtClean="0"/>
              <a:t>	Творчество </a:t>
            </a:r>
            <a:r>
              <a:rPr lang="ru-RU" b="1" dirty="0" smtClean="0"/>
              <a:t>авторов, представляющих различные народы России, охватывает широкий спектр стилей и жанров – это и поэзия, и проза, и фольклор. Среди богатств нашей многонациональной культуры особое место занимают народные сказания эпического характера. Национальный эпос любого народа является неотъемлемой частью его духовной культуры и традиции.</a:t>
            </a:r>
          </a:p>
          <a:p>
            <a:endParaRPr lang="ru-RU" dirty="0" smtClean="0"/>
          </a:p>
        </p:txBody>
      </p:sp>
      <p:sp>
        <p:nvSpPr>
          <p:cNvPr id="4" name="Прямоугольник 3"/>
          <p:cNvSpPr/>
          <p:nvPr/>
        </p:nvSpPr>
        <p:spPr>
          <a:xfrm>
            <a:off x="2100167" y="332656"/>
            <a:ext cx="4923207" cy="584775"/>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solidFill>
                  <a:schemeClr val="tx2">
                    <a:lumMod val="50000"/>
                  </a:schemeClr>
                </a:solidFill>
                <a:effectLst>
                  <a:outerShdw blurRad="80000" dist="40000" dir="5040000" algn="tl">
                    <a:srgbClr val="000000">
                      <a:alpha val="30000"/>
                    </a:srgbClr>
                  </a:outerShdw>
                </a:effectLst>
              </a:rPr>
              <a:t>Устное</a:t>
            </a:r>
            <a:r>
              <a:rPr lang="ru-RU" sz="2800" b="1" dirty="0" smtClean="0">
                <a:ln w="11430"/>
                <a:solidFill>
                  <a:schemeClr val="tx2">
                    <a:lumMod val="50000"/>
                  </a:schemeClr>
                </a:solidFill>
                <a:effectLst>
                  <a:outerShdw blurRad="80000" dist="40000" dir="5040000" algn="tl">
                    <a:srgbClr val="000000">
                      <a:alpha val="30000"/>
                    </a:srgbClr>
                  </a:outerShdw>
                </a:effectLst>
              </a:rPr>
              <a:t> народное творчество</a:t>
            </a:r>
            <a:endParaRPr lang="ru-RU" sz="2800" b="1" dirty="0">
              <a:ln w="11430"/>
              <a:solidFill>
                <a:schemeClr val="tx2">
                  <a:lumMod val="50000"/>
                </a:schemeClr>
              </a:solidFill>
              <a:effectLst>
                <a:outerShdw blurRad="80000" dist="40000" dir="5040000" algn="tl">
                  <a:srgbClr val="000000">
                    <a:alpha val="30000"/>
                  </a:srgbClr>
                </a:outerShdw>
              </a:effectLst>
            </a:endParaRPr>
          </a:p>
        </p:txBody>
      </p:sp>
      <p:pic>
        <p:nvPicPr>
          <p:cNvPr id="5" name="Picture 2" descr="C:\Users\user1\Downloads\logo-2026-2.jp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0" y="0"/>
            <a:ext cx="1368152" cy="1316846"/>
          </a:xfrm>
          <a:prstGeom prst="rect">
            <a:avLst/>
          </a:prstGeom>
          <a:noFill/>
        </p:spPr>
      </p:pic>
      <p:sp>
        <p:nvSpPr>
          <p:cNvPr id="6" name="Прямоугольник 5"/>
          <p:cNvSpPr/>
          <p:nvPr/>
        </p:nvSpPr>
        <p:spPr>
          <a:xfrm>
            <a:off x="683568" y="5157192"/>
            <a:ext cx="8352928" cy="369332"/>
          </a:xfrm>
          <a:prstGeom prst="rect">
            <a:avLst/>
          </a:prstGeom>
        </p:spPr>
        <p:txBody>
          <a:bodyPr wrap="square">
            <a:spAutoFit/>
          </a:bodyPr>
          <a:lstStyle/>
          <a:p>
            <a:r>
              <a:rPr lang="ru-RU" dirty="0" smtClean="0"/>
              <a:t>. </a:t>
            </a:r>
            <a:endParaRPr lang="ru-RU" dirty="0"/>
          </a:p>
        </p:txBody>
      </p:sp>
      <p:pic>
        <p:nvPicPr>
          <p:cNvPr id="1026" name="Picture 2" descr="C:\Users\user1\Downloads\p04.png"/>
          <p:cNvPicPr>
            <a:picLocks noChangeAspect="1" noChangeArrowheads="1"/>
          </p:cNvPicPr>
          <p:nvPr/>
        </p:nvPicPr>
        <p:blipFill>
          <a:blip r:embed="rId3" cstate="print"/>
          <a:srcRect b="25962"/>
          <a:stretch>
            <a:fillRect/>
          </a:stretch>
        </p:blipFill>
        <p:spPr bwMode="auto">
          <a:xfrm rot="20213921">
            <a:off x="1000102" y="4690684"/>
            <a:ext cx="1309977" cy="1881219"/>
          </a:xfrm>
          <a:prstGeom prst="rect">
            <a:avLst/>
          </a:prstGeom>
          <a:noFill/>
        </p:spPr>
      </p:pic>
      <p:pic>
        <p:nvPicPr>
          <p:cNvPr id="1027" name="Picture 3" descr="C:\Users\user1\Downloads\cjzw2x33zbmq4yf9bxb70kbneswbov8gd8z6gxvortpdujxnwehyivpgylaovl7vq6ztgvncz05uhpbz27xtgyld.jpg"/>
          <p:cNvPicPr>
            <a:picLocks noChangeAspect="1" noChangeArrowheads="1"/>
          </p:cNvPicPr>
          <p:nvPr/>
        </p:nvPicPr>
        <p:blipFill>
          <a:blip r:embed="rId4" cstate="print"/>
          <a:srcRect l="25430" r="27320"/>
          <a:stretch>
            <a:fillRect/>
          </a:stretch>
        </p:blipFill>
        <p:spPr bwMode="auto">
          <a:xfrm>
            <a:off x="2843808" y="4509120"/>
            <a:ext cx="1473576" cy="1949202"/>
          </a:xfrm>
          <a:prstGeom prst="rect">
            <a:avLst/>
          </a:prstGeom>
          <a:noFill/>
        </p:spPr>
      </p:pic>
      <p:pic>
        <p:nvPicPr>
          <p:cNvPr id="1028" name="Picture 4" descr="C:\Users\user1\Downloads\p05.png"/>
          <p:cNvPicPr>
            <a:picLocks noChangeAspect="1" noChangeArrowheads="1"/>
          </p:cNvPicPr>
          <p:nvPr/>
        </p:nvPicPr>
        <p:blipFill>
          <a:blip r:embed="rId5" cstate="print"/>
          <a:srcRect b="25025"/>
          <a:stretch>
            <a:fillRect/>
          </a:stretch>
        </p:blipFill>
        <p:spPr bwMode="auto">
          <a:xfrm rot="221656">
            <a:off x="4989321" y="4655113"/>
            <a:ext cx="1512167" cy="1949900"/>
          </a:xfrm>
          <a:prstGeom prst="rect">
            <a:avLst/>
          </a:prstGeom>
          <a:noFill/>
        </p:spPr>
      </p:pic>
      <p:pic>
        <p:nvPicPr>
          <p:cNvPr id="1029" name="Picture 5" descr="C:\Users\user1\Downloads\photo_2025_04_25_20_03_06.jpg"/>
          <p:cNvPicPr>
            <a:picLocks noChangeAspect="1" noChangeArrowheads="1"/>
          </p:cNvPicPr>
          <p:nvPr/>
        </p:nvPicPr>
        <p:blipFill>
          <a:blip r:embed="rId6" cstate="print"/>
          <a:srcRect t="6300"/>
          <a:stretch>
            <a:fillRect/>
          </a:stretch>
        </p:blipFill>
        <p:spPr bwMode="auto">
          <a:xfrm rot="988159">
            <a:off x="7164288" y="4509120"/>
            <a:ext cx="1512168" cy="2004106"/>
          </a:xfrm>
          <a:prstGeom prst="rect">
            <a:avLst/>
          </a:prstGeom>
          <a:noFill/>
        </p:spPr>
      </p:pic>
    </p:spTree>
  </p:cSld>
  <p:clrMapOvr>
    <a:masterClrMapping/>
  </p:clrMapOvr>
  <p:transition spd="med" advTm="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par>
                          <p:cTn id="10" fill="hold">
                            <p:stCondLst>
                              <p:cond delay="2000"/>
                            </p:stCondLst>
                            <p:childTnLst>
                              <p:par>
                                <p:cTn id="11" presetID="19" presetClass="entr" presetSubtype="10" fill="hold" nodeType="after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2000" fill="hold"/>
                                        <p:tgtEl>
                                          <p:spTgt spid="1026"/>
                                        </p:tgtEl>
                                        <p:attrNameLst>
                                          <p:attrName>ppt_w</p:attrName>
                                        </p:attrNameLst>
                                      </p:cBhvr>
                                      <p:tavLst>
                                        <p:tav tm="0" fmla="#ppt_w*sin(2.5*pi*$)">
                                          <p:val>
                                            <p:fltVal val="0"/>
                                          </p:val>
                                        </p:tav>
                                        <p:tav tm="100000">
                                          <p:val>
                                            <p:fltVal val="1"/>
                                          </p:val>
                                        </p:tav>
                                      </p:tavLst>
                                    </p:anim>
                                    <p:anim calcmode="lin" valueType="num">
                                      <p:cBhvr>
                                        <p:cTn id="14"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9" presetClass="entr" presetSubtype="10" fill="hold" nodeType="clickEffect">
                                  <p:stCondLst>
                                    <p:cond delay="0"/>
                                  </p:stCondLst>
                                  <p:childTnLst>
                                    <p:set>
                                      <p:cBhvr>
                                        <p:cTn id="18" dur="1" fill="hold">
                                          <p:stCondLst>
                                            <p:cond delay="0"/>
                                          </p:stCondLst>
                                        </p:cTn>
                                        <p:tgtEl>
                                          <p:spTgt spid="1027"/>
                                        </p:tgtEl>
                                        <p:attrNameLst>
                                          <p:attrName>style.visibility</p:attrName>
                                        </p:attrNameLst>
                                      </p:cBhvr>
                                      <p:to>
                                        <p:strVal val="visible"/>
                                      </p:to>
                                    </p:set>
                                    <p:anim calcmode="lin" valueType="num">
                                      <p:cBhvr>
                                        <p:cTn id="19" dur="2000" fill="hold"/>
                                        <p:tgtEl>
                                          <p:spTgt spid="1027"/>
                                        </p:tgtEl>
                                        <p:attrNameLst>
                                          <p:attrName>ppt_w</p:attrName>
                                        </p:attrNameLst>
                                      </p:cBhvr>
                                      <p:tavLst>
                                        <p:tav tm="0" fmla="#ppt_w*sin(2.5*pi*$)">
                                          <p:val>
                                            <p:fltVal val="0"/>
                                          </p:val>
                                        </p:tav>
                                        <p:tav tm="100000">
                                          <p:val>
                                            <p:fltVal val="1"/>
                                          </p:val>
                                        </p:tav>
                                      </p:tavLst>
                                    </p:anim>
                                    <p:anim calcmode="lin" valueType="num">
                                      <p:cBhvr>
                                        <p:cTn id="20" dur="2000" fill="hold"/>
                                        <p:tgtEl>
                                          <p:spTgt spid="1027"/>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9" presetClass="entr" presetSubtype="10" fill="hold" nodeType="clickEffect">
                                  <p:stCondLst>
                                    <p:cond delay="0"/>
                                  </p:stCondLst>
                                  <p:childTnLst>
                                    <p:set>
                                      <p:cBhvr>
                                        <p:cTn id="24" dur="1" fill="hold">
                                          <p:stCondLst>
                                            <p:cond delay="0"/>
                                          </p:stCondLst>
                                        </p:cTn>
                                        <p:tgtEl>
                                          <p:spTgt spid="1028"/>
                                        </p:tgtEl>
                                        <p:attrNameLst>
                                          <p:attrName>style.visibility</p:attrName>
                                        </p:attrNameLst>
                                      </p:cBhvr>
                                      <p:to>
                                        <p:strVal val="visible"/>
                                      </p:to>
                                    </p:set>
                                    <p:anim calcmode="lin" valueType="num">
                                      <p:cBhvr>
                                        <p:cTn id="25" dur="2000" fill="hold"/>
                                        <p:tgtEl>
                                          <p:spTgt spid="1028"/>
                                        </p:tgtEl>
                                        <p:attrNameLst>
                                          <p:attrName>ppt_w</p:attrName>
                                        </p:attrNameLst>
                                      </p:cBhvr>
                                      <p:tavLst>
                                        <p:tav tm="0" fmla="#ppt_w*sin(2.5*pi*$)">
                                          <p:val>
                                            <p:fltVal val="0"/>
                                          </p:val>
                                        </p:tav>
                                        <p:tav tm="100000">
                                          <p:val>
                                            <p:fltVal val="1"/>
                                          </p:val>
                                        </p:tav>
                                      </p:tavLst>
                                    </p:anim>
                                    <p:anim calcmode="lin" valueType="num">
                                      <p:cBhvr>
                                        <p:cTn id="26" dur="2000" fill="hold"/>
                                        <p:tgtEl>
                                          <p:spTgt spid="1028"/>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9" presetClass="entr" presetSubtype="10" fill="hold" nodeType="clickEffect">
                                  <p:stCondLst>
                                    <p:cond delay="0"/>
                                  </p:stCondLst>
                                  <p:childTnLst>
                                    <p:set>
                                      <p:cBhvr>
                                        <p:cTn id="30" dur="1" fill="hold">
                                          <p:stCondLst>
                                            <p:cond delay="0"/>
                                          </p:stCondLst>
                                        </p:cTn>
                                        <p:tgtEl>
                                          <p:spTgt spid="1029"/>
                                        </p:tgtEl>
                                        <p:attrNameLst>
                                          <p:attrName>style.visibility</p:attrName>
                                        </p:attrNameLst>
                                      </p:cBhvr>
                                      <p:to>
                                        <p:strVal val="visible"/>
                                      </p:to>
                                    </p:set>
                                    <p:anim calcmode="lin" valueType="num">
                                      <p:cBhvr>
                                        <p:cTn id="31" dur="2000" fill="hold"/>
                                        <p:tgtEl>
                                          <p:spTgt spid="1029"/>
                                        </p:tgtEl>
                                        <p:attrNameLst>
                                          <p:attrName>ppt_w</p:attrName>
                                        </p:attrNameLst>
                                      </p:cBhvr>
                                      <p:tavLst>
                                        <p:tav tm="0" fmla="#ppt_w*sin(2.5*pi*$)">
                                          <p:val>
                                            <p:fltVal val="0"/>
                                          </p:val>
                                        </p:tav>
                                        <p:tav tm="100000">
                                          <p:val>
                                            <p:fltVal val="1"/>
                                          </p:val>
                                        </p:tav>
                                      </p:tavLst>
                                    </p:anim>
                                    <p:anim calcmode="lin" valueType="num">
                                      <p:cBhvr>
                                        <p:cTn id="32" dur="2000" fill="hold"/>
                                        <p:tgtEl>
                                          <p:spTgt spid="102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er1\Downloads\MirSkazok.png"/>
          <p:cNvPicPr>
            <a:picLocks noChangeAspect="1" noChangeArrowheads="1"/>
          </p:cNvPicPr>
          <p:nvPr/>
        </p:nvPicPr>
        <p:blipFill>
          <a:blip r:embed="rId2" cstate="print"/>
          <a:srcRect/>
          <a:stretch>
            <a:fillRect/>
          </a:stretch>
        </p:blipFill>
        <p:spPr bwMode="auto">
          <a:xfrm>
            <a:off x="827584" y="2420888"/>
            <a:ext cx="7734564" cy="425895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3" name="Прямоугольник 2"/>
          <p:cNvSpPr/>
          <p:nvPr/>
        </p:nvSpPr>
        <p:spPr>
          <a:xfrm>
            <a:off x="467544" y="332656"/>
            <a:ext cx="8208912" cy="1938992"/>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algn="just"/>
            <a:r>
              <a:rPr lang="ru-RU" b="1" dirty="0" smtClean="0">
                <a:ln w="11430"/>
                <a:solidFill>
                  <a:srgbClr val="B2B04A"/>
                </a:solidFill>
                <a:effectLst>
                  <a:outerShdw blurRad="80000" dist="40000" dir="5040000" algn="tl">
                    <a:srgbClr val="000000">
                      <a:alpha val="30000"/>
                    </a:srgbClr>
                  </a:outerShdw>
                </a:effectLst>
              </a:rPr>
              <a:t>         </a:t>
            </a:r>
            <a:r>
              <a:rPr lang="ru-RU" b="1" dirty="0" smtClean="0">
                <a:ln w="11430"/>
                <a:solidFill>
                  <a:srgbClr val="B2B04A"/>
                </a:solidFill>
                <a:effectLst>
                  <a:outerShdw blurRad="80000" dist="40000" dir="5040000" algn="tl">
                    <a:srgbClr val="000000">
                      <a:alpha val="30000"/>
                    </a:srgbClr>
                  </a:outerShdw>
                </a:effectLst>
              </a:rPr>
              <a:t>	</a:t>
            </a:r>
            <a:r>
              <a:rPr lang="ru-RU" sz="2000" b="1" dirty="0" smtClean="0">
                <a:ln w="11430"/>
                <a:solidFill>
                  <a:srgbClr val="B2B04A"/>
                </a:solidFill>
                <a:effectLst>
                  <a:outerShdw blurRad="80000" dist="40000" dir="5040000" algn="tl">
                    <a:srgbClr val="000000">
                      <a:alpha val="30000"/>
                    </a:srgbClr>
                  </a:outerShdw>
                </a:effectLst>
              </a:rPr>
              <a:t>Культура </a:t>
            </a:r>
            <a:r>
              <a:rPr lang="ru-RU" sz="2000" b="1" dirty="0" smtClean="0">
                <a:ln w="11430"/>
                <a:solidFill>
                  <a:srgbClr val="B2B04A"/>
                </a:solidFill>
                <a:effectLst>
                  <a:outerShdw blurRad="80000" dist="40000" dir="5040000" algn="tl">
                    <a:srgbClr val="000000">
                      <a:alpha val="30000"/>
                    </a:srgbClr>
                  </a:outerShdw>
                </a:effectLst>
              </a:rPr>
              <a:t>представляет главный смысл и главную ценность существования как отдельных народов и малых этносов, так и государств. </a:t>
            </a:r>
          </a:p>
          <a:p>
            <a:pPr algn="just"/>
            <a:r>
              <a:rPr lang="ru-RU" sz="2000" b="1" dirty="0" smtClean="0">
                <a:ln w="11430"/>
                <a:solidFill>
                  <a:srgbClr val="B2B04A"/>
                </a:solidFill>
                <a:effectLst>
                  <a:outerShdw blurRad="80000" dist="40000" dir="5040000" algn="tl">
                    <a:srgbClr val="000000">
                      <a:alpha val="30000"/>
                    </a:srgbClr>
                  </a:outerShdw>
                </a:effectLst>
              </a:rPr>
              <a:t>  </a:t>
            </a:r>
            <a:r>
              <a:rPr lang="ru-RU" sz="2000" b="1" dirty="0" smtClean="0">
                <a:ln w="11430"/>
                <a:solidFill>
                  <a:srgbClr val="B2B04A"/>
                </a:solidFill>
                <a:effectLst>
                  <a:outerShdw blurRad="80000" dist="40000" dir="5040000" algn="tl">
                    <a:srgbClr val="000000">
                      <a:alpha val="30000"/>
                    </a:srgbClr>
                  </a:outerShdw>
                </a:effectLst>
              </a:rPr>
              <a:t>	Вне </a:t>
            </a:r>
            <a:r>
              <a:rPr lang="ru-RU" sz="2000" b="1" dirty="0" smtClean="0">
                <a:ln w="11430"/>
                <a:solidFill>
                  <a:srgbClr val="B2B04A"/>
                </a:solidFill>
                <a:effectLst>
                  <a:outerShdw blurRad="80000" dist="40000" dir="5040000" algn="tl">
                    <a:srgbClr val="000000">
                      <a:alpha val="30000"/>
                    </a:srgbClr>
                  </a:outerShdw>
                </a:effectLst>
              </a:rPr>
              <a:t>культуры самостоятельное существование их  лишается смысла.</a:t>
            </a:r>
          </a:p>
          <a:p>
            <a:pPr algn="just"/>
            <a:r>
              <a:rPr lang="ru-RU" sz="2000" b="1" dirty="0" smtClean="0">
                <a:ln w="11430"/>
                <a:solidFill>
                  <a:srgbClr val="B2B04A"/>
                </a:solidFill>
                <a:effectLst>
                  <a:outerShdw blurRad="80000" dist="40000" dir="5040000" algn="tl">
                    <a:srgbClr val="000000">
                      <a:alpha val="30000"/>
                    </a:srgbClr>
                  </a:outerShdw>
                </a:effectLst>
              </a:rPr>
              <a:t>                                                                                            Д. С. Лихачёв</a:t>
            </a:r>
            <a:endParaRPr lang="ru-RU" sz="2000" b="1" dirty="0">
              <a:ln w="11430"/>
              <a:solidFill>
                <a:srgbClr val="B2B04A"/>
              </a:solidFill>
              <a:effectLst>
                <a:outerShdw blurRad="80000" dist="40000" dir="5040000" algn="tl">
                  <a:srgbClr val="000000">
                    <a:alpha val="30000"/>
                  </a:srgbClr>
                </a:outerShdw>
              </a:effectLst>
            </a:endParaRPr>
          </a:p>
        </p:txBody>
      </p:sp>
    </p:spTree>
  </p:cSld>
  <p:clrMapOvr>
    <a:masterClrMapping/>
  </p:clrMapOvr>
  <p:transition spd="med" advClick="0"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2000" fill="hold"/>
                                        <p:tgtEl>
                                          <p:spTgt spid="2050"/>
                                        </p:tgtEl>
                                        <p:attrNameLst>
                                          <p:attrName>ppt_w</p:attrName>
                                        </p:attrNameLst>
                                      </p:cBhvr>
                                      <p:tavLst>
                                        <p:tav tm="0" fmla="#ppt_w*sin(2.5*pi*$)">
                                          <p:val>
                                            <p:fltVal val="0"/>
                                          </p:val>
                                        </p:tav>
                                        <p:tav tm="100000">
                                          <p:val>
                                            <p:fltVal val="1"/>
                                          </p:val>
                                        </p:tav>
                                      </p:tavLst>
                                    </p:anim>
                                    <p:anim calcmode="lin" valueType="num">
                                      <p:cBhvr>
                                        <p:cTn id="8" dur="2000" fill="hold"/>
                                        <p:tgtEl>
                                          <p:spTgt spid="20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53"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2000" fill="hold"/>
                                        <p:tgtEl>
                                          <p:spTgt spid="3"/>
                                        </p:tgtEl>
                                        <p:attrNameLst>
                                          <p:attrName>ppt_w</p:attrName>
                                        </p:attrNameLst>
                                      </p:cBhvr>
                                      <p:tavLst>
                                        <p:tav tm="0">
                                          <p:val>
                                            <p:fltVal val="0"/>
                                          </p:val>
                                        </p:tav>
                                        <p:tav tm="100000">
                                          <p:val>
                                            <p:strVal val="#ppt_w"/>
                                          </p:val>
                                        </p:tav>
                                      </p:tavLst>
                                    </p:anim>
                                    <p:anim calcmode="lin" valueType="num">
                                      <p:cBhvr>
                                        <p:cTn id="13" dur="2000" fill="hold"/>
                                        <p:tgtEl>
                                          <p:spTgt spid="3"/>
                                        </p:tgtEl>
                                        <p:attrNameLst>
                                          <p:attrName>ppt_h</p:attrName>
                                        </p:attrNameLst>
                                      </p:cBhvr>
                                      <p:tavLst>
                                        <p:tav tm="0">
                                          <p:val>
                                            <p:fltVal val="0"/>
                                          </p:val>
                                        </p:tav>
                                        <p:tav tm="100000">
                                          <p:val>
                                            <p:strVal val="#ppt_h"/>
                                          </p:val>
                                        </p:tav>
                                      </p:tavLst>
                                    </p:anim>
                                    <p:animEffect transition="in" filter="fade">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user1\Pictures\7074918553.jpg"/>
          <p:cNvPicPr>
            <a:picLocks noChangeAspect="1" noChangeArrowheads="1"/>
          </p:cNvPicPr>
          <p:nvPr/>
        </p:nvPicPr>
        <p:blipFill>
          <a:blip r:embed="rId2" cstate="print"/>
          <a:srcRect/>
          <a:stretch>
            <a:fillRect/>
          </a:stretch>
        </p:blipFill>
        <p:spPr bwMode="auto">
          <a:xfrm>
            <a:off x="179512" y="188640"/>
            <a:ext cx="1320147" cy="1800200"/>
          </a:xfrm>
          <a:prstGeom prst="rect">
            <a:avLst/>
          </a:prstGeom>
          <a:noFill/>
        </p:spPr>
      </p:pic>
      <p:sp>
        <p:nvSpPr>
          <p:cNvPr id="3" name="Прямоугольник 2"/>
          <p:cNvSpPr/>
          <p:nvPr/>
        </p:nvSpPr>
        <p:spPr>
          <a:xfrm>
            <a:off x="0" y="1916832"/>
            <a:ext cx="6156176" cy="1107996"/>
          </a:xfrm>
          <a:prstGeom prst="rect">
            <a:avLst/>
          </a:prstGeom>
        </p:spPr>
        <p:txBody>
          <a:bodyPr wrap="square">
            <a:spAutoFit/>
          </a:bodyPr>
          <a:lstStyle/>
          <a:p>
            <a:pPr algn="just"/>
            <a:r>
              <a:rPr lang="ru-RU" dirty="0" smtClean="0"/>
              <a:t>    </a:t>
            </a:r>
            <a:r>
              <a:rPr lang="ru-RU" dirty="0" smtClean="0"/>
              <a:t>	 </a:t>
            </a:r>
            <a:r>
              <a:rPr lang="ru-RU" sz="1600" dirty="0" smtClean="0"/>
              <a:t>Слово о полку Игореве / Вступительная  статья Д.С.Лихачев; редактор Д.С.Лихачев;  примечания Д.С.Лихачев ; гравюры В.А.Фаворский, М.И.Пиков.– 7-е изд.– Москва : Детская литература, 1978.– 221 с.</a:t>
            </a:r>
            <a:endParaRPr lang="ru-RU" sz="1600" dirty="0"/>
          </a:p>
        </p:txBody>
      </p:sp>
      <p:sp>
        <p:nvSpPr>
          <p:cNvPr id="4" name="Прямоугольник 3"/>
          <p:cNvSpPr/>
          <p:nvPr/>
        </p:nvSpPr>
        <p:spPr>
          <a:xfrm>
            <a:off x="1691680" y="3140968"/>
            <a:ext cx="2808312" cy="2092881"/>
          </a:xfrm>
          <a:prstGeom prst="rect">
            <a:avLst/>
          </a:prstGeom>
        </p:spPr>
        <p:txBody>
          <a:bodyPr wrap="square">
            <a:spAutoFit/>
          </a:bodyPr>
          <a:lstStyle/>
          <a:p>
            <a:pPr algn="just"/>
            <a:r>
              <a:rPr lang="ru-RU" dirty="0" smtClean="0"/>
              <a:t>     </a:t>
            </a:r>
            <a:r>
              <a:rPr lang="ru-RU" dirty="0" smtClean="0"/>
              <a:t>    </a:t>
            </a:r>
            <a:r>
              <a:rPr lang="ru-RU" sz="1600" dirty="0" smtClean="0"/>
              <a:t>Карело-финский </a:t>
            </a:r>
            <a:r>
              <a:rPr lang="ru-RU" sz="1600" dirty="0" smtClean="0"/>
              <a:t>эпос «Калевала» — это сборник поэтических сказаний из 50 песен о жизни героев, обладающих не </a:t>
            </a:r>
            <a:r>
              <a:rPr lang="ru-RU" sz="1600" dirty="0" smtClean="0"/>
              <a:t>только реальными </a:t>
            </a:r>
            <a:r>
              <a:rPr lang="ru-RU" sz="1600" dirty="0" smtClean="0"/>
              <a:t>человеческими чувствами, но и магической силой.</a:t>
            </a:r>
            <a:endParaRPr lang="ru-RU" sz="1600" dirty="0"/>
          </a:p>
        </p:txBody>
      </p:sp>
      <p:pic>
        <p:nvPicPr>
          <p:cNvPr id="38916" name="Picture 4" descr="https://avatars.mds.yandex.net/i?id=1f54c3bb21cb9007d423700c6d7ad747_sr-10952374-images-thumbs&amp;n=13"/>
          <p:cNvPicPr>
            <a:picLocks noChangeAspect="1" noChangeArrowheads="1"/>
          </p:cNvPicPr>
          <p:nvPr/>
        </p:nvPicPr>
        <p:blipFill>
          <a:blip r:embed="rId3" cstate="print"/>
          <a:srcRect l="18173" t="11286" r="12368" b="12389"/>
          <a:stretch>
            <a:fillRect/>
          </a:stretch>
        </p:blipFill>
        <p:spPr bwMode="auto">
          <a:xfrm>
            <a:off x="179512" y="3140968"/>
            <a:ext cx="1368152" cy="2004533"/>
          </a:xfrm>
          <a:prstGeom prst="rect">
            <a:avLst/>
          </a:prstGeom>
          <a:noFill/>
        </p:spPr>
      </p:pic>
      <p:sp>
        <p:nvSpPr>
          <p:cNvPr id="6" name="Прямоугольник 5"/>
          <p:cNvSpPr/>
          <p:nvPr/>
        </p:nvSpPr>
        <p:spPr>
          <a:xfrm>
            <a:off x="0" y="5301208"/>
            <a:ext cx="4680520" cy="1323439"/>
          </a:xfrm>
          <a:prstGeom prst="rect">
            <a:avLst/>
          </a:prstGeom>
        </p:spPr>
        <p:txBody>
          <a:bodyPr wrap="square">
            <a:spAutoFit/>
          </a:bodyPr>
          <a:lstStyle/>
          <a:p>
            <a:pPr algn="just"/>
            <a:r>
              <a:rPr lang="ru-RU" sz="1600" dirty="0" smtClean="0"/>
              <a:t>    </a:t>
            </a:r>
            <a:r>
              <a:rPr lang="ru-RU" sz="1600" dirty="0" smtClean="0"/>
              <a:t>	Калевала </a:t>
            </a:r>
            <a:r>
              <a:rPr lang="ru-RU" sz="1600" dirty="0" smtClean="0"/>
              <a:t>: карело-финский эпос / пересказала  А. Любарская ; рисунки Н. Кочергина ; стихотворные отрывки в переводе Л. П. Бельского обработанном С. И. Хмельницким. - Петрозаводск : Карелия, 1985. - 182 с. </a:t>
            </a:r>
            <a:endParaRPr lang="ru-RU" sz="1600" dirty="0"/>
          </a:p>
        </p:txBody>
      </p:sp>
      <p:sp>
        <p:nvSpPr>
          <p:cNvPr id="7" name="Прямоугольник 6"/>
          <p:cNvSpPr/>
          <p:nvPr/>
        </p:nvSpPr>
        <p:spPr>
          <a:xfrm>
            <a:off x="1547664" y="188640"/>
            <a:ext cx="5400600" cy="1107996"/>
          </a:xfrm>
          <a:prstGeom prst="rect">
            <a:avLst/>
          </a:prstGeom>
        </p:spPr>
        <p:txBody>
          <a:bodyPr wrap="square">
            <a:spAutoFit/>
          </a:bodyPr>
          <a:lstStyle/>
          <a:p>
            <a:pPr algn="just"/>
            <a:r>
              <a:rPr lang="ru-RU" b="1" dirty="0" smtClean="0"/>
              <a:t>     </a:t>
            </a:r>
            <a:r>
              <a:rPr lang="ru-RU" b="1" dirty="0" smtClean="0"/>
              <a:t>	«</a:t>
            </a:r>
            <a:r>
              <a:rPr lang="ru-RU" sz="1600" dirty="0" smtClean="0"/>
              <a:t>Слово о полку Игореве» (полное название — «Слово о походе Игореве, Игоря, сына </a:t>
            </a:r>
            <a:r>
              <a:rPr lang="ru-RU" sz="1600" dirty="0" err="1" smtClean="0"/>
              <a:t>Святославова</a:t>
            </a:r>
            <a:r>
              <a:rPr lang="ru-RU" sz="1600" dirty="0" smtClean="0"/>
              <a:t>, внука </a:t>
            </a:r>
            <a:r>
              <a:rPr lang="ru-RU" sz="1600" dirty="0" err="1" smtClean="0"/>
              <a:t>Олегова</a:t>
            </a:r>
            <a:r>
              <a:rPr lang="ru-RU" sz="1600" dirty="0" smtClean="0"/>
              <a:t>») — памятник литературы Древней Руси. Сочетает черты литературы и фольклора.</a:t>
            </a:r>
            <a:endParaRPr lang="ru-RU" dirty="0"/>
          </a:p>
        </p:txBody>
      </p:sp>
      <p:pic>
        <p:nvPicPr>
          <p:cNvPr id="8" name="Picture 3" descr="C:\Users\user1\Pictures\6952967791.jpg"/>
          <p:cNvPicPr>
            <a:picLocks noChangeAspect="1" noChangeArrowheads="1"/>
          </p:cNvPicPr>
          <p:nvPr/>
        </p:nvPicPr>
        <p:blipFill>
          <a:blip r:embed="rId4" cstate="print">
            <a:duotone>
              <a:schemeClr val="accent1">
                <a:shade val="45000"/>
                <a:satMod val="135000"/>
              </a:schemeClr>
              <a:prstClr val="white"/>
            </a:duotone>
            <a:lum bright="-10000" contrast="10000"/>
          </a:blip>
          <a:srcRect l="17703" r="16507"/>
          <a:stretch>
            <a:fillRect/>
          </a:stretch>
        </p:blipFill>
        <p:spPr bwMode="auto">
          <a:xfrm>
            <a:off x="7164288" y="908720"/>
            <a:ext cx="1279104" cy="1944216"/>
          </a:xfrm>
          <a:prstGeom prst="rect">
            <a:avLst/>
          </a:prstGeom>
          <a:noFill/>
        </p:spPr>
      </p:pic>
      <p:sp>
        <p:nvSpPr>
          <p:cNvPr id="9" name="Прямоугольник 8"/>
          <p:cNvSpPr/>
          <p:nvPr/>
        </p:nvSpPr>
        <p:spPr>
          <a:xfrm>
            <a:off x="5364088" y="3140968"/>
            <a:ext cx="3528392" cy="1077218"/>
          </a:xfrm>
          <a:prstGeom prst="rect">
            <a:avLst/>
          </a:prstGeom>
        </p:spPr>
        <p:txBody>
          <a:bodyPr wrap="square">
            <a:spAutoFit/>
          </a:bodyPr>
          <a:lstStyle/>
          <a:p>
            <a:pPr algn="just"/>
            <a:r>
              <a:rPr lang="ru-RU" sz="1600" dirty="0" smtClean="0"/>
              <a:t>          «</a:t>
            </a:r>
            <a:r>
              <a:rPr lang="ru-RU" sz="1600" dirty="0" err="1" smtClean="0"/>
              <a:t>Алпамыш</a:t>
            </a:r>
            <a:r>
              <a:rPr lang="ru-RU" sz="1600" dirty="0" smtClean="0"/>
              <a:t>» — эпос тюркских народов, в котором центральным персонажем является батыр (герой-богатырь).</a:t>
            </a:r>
            <a:endParaRPr lang="ru-RU" sz="1600" dirty="0"/>
          </a:p>
        </p:txBody>
      </p:sp>
      <p:sp>
        <p:nvSpPr>
          <p:cNvPr id="10" name="Прямоугольник 9"/>
          <p:cNvSpPr/>
          <p:nvPr/>
        </p:nvSpPr>
        <p:spPr>
          <a:xfrm>
            <a:off x="4716016" y="5085184"/>
            <a:ext cx="4572000" cy="1323439"/>
          </a:xfrm>
          <a:prstGeom prst="rect">
            <a:avLst/>
          </a:prstGeom>
        </p:spPr>
        <p:txBody>
          <a:bodyPr>
            <a:spAutoFit/>
          </a:bodyPr>
          <a:lstStyle/>
          <a:p>
            <a:pPr algn="just"/>
            <a:r>
              <a:rPr lang="ru-RU" sz="1600" dirty="0" smtClean="0"/>
              <a:t>	</a:t>
            </a:r>
            <a:r>
              <a:rPr lang="ru-RU" sz="1600" dirty="0" err="1" smtClean="0"/>
              <a:t>Алпамыш</a:t>
            </a:r>
            <a:r>
              <a:rPr lang="ru-RU" sz="1600" dirty="0" smtClean="0"/>
              <a:t> </a:t>
            </a:r>
            <a:r>
              <a:rPr lang="ru-RU" sz="1600" dirty="0" smtClean="0"/>
              <a:t>: узбекский  народный эпос / Перевод. Л. М. Пеньковского; Вступительная  статья, подготовка  текста и примечания  Т. М. </a:t>
            </a:r>
            <a:r>
              <a:rPr lang="ru-RU" sz="1600" dirty="0" err="1" smtClean="0"/>
              <a:t>Мирзаева</a:t>
            </a:r>
            <a:r>
              <a:rPr lang="ru-RU" sz="1600" dirty="0" smtClean="0"/>
              <a:t>; </a:t>
            </a:r>
            <a:r>
              <a:rPr lang="ru-RU" sz="1600" dirty="0" err="1" smtClean="0"/>
              <a:t>худож</a:t>
            </a:r>
            <a:r>
              <a:rPr lang="ru-RU" sz="1600" dirty="0" smtClean="0"/>
              <a:t>. И. С. Серов. - Ленинград : Советский писатель, 1982. - 382 с. </a:t>
            </a:r>
            <a:endParaRPr lang="ru-RU" sz="1600" dirty="0"/>
          </a:p>
        </p:txBody>
      </p:sp>
    </p:spTree>
  </p:cSld>
  <p:clrMapOvr>
    <a:masterClrMapping/>
  </p:clrMapOvr>
  <p:transition spd="med" advClick="0" advTm="13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8914"/>
                                        </p:tgtEl>
                                        <p:attrNameLst>
                                          <p:attrName>style.visibility</p:attrName>
                                        </p:attrNameLst>
                                      </p:cBhvr>
                                      <p:to>
                                        <p:strVal val="visible"/>
                                      </p:to>
                                    </p:set>
                                    <p:anim calcmode="lin" valueType="num">
                                      <p:cBhvr>
                                        <p:cTn id="7" dur="2000" fill="hold"/>
                                        <p:tgtEl>
                                          <p:spTgt spid="38914"/>
                                        </p:tgtEl>
                                        <p:attrNameLst>
                                          <p:attrName>ppt_w</p:attrName>
                                        </p:attrNameLst>
                                      </p:cBhvr>
                                      <p:tavLst>
                                        <p:tav tm="0">
                                          <p:val>
                                            <p:fltVal val="0"/>
                                          </p:val>
                                        </p:tav>
                                        <p:tav tm="100000">
                                          <p:val>
                                            <p:strVal val="#ppt_w"/>
                                          </p:val>
                                        </p:tav>
                                      </p:tavLst>
                                    </p:anim>
                                    <p:anim calcmode="lin" valueType="num">
                                      <p:cBhvr>
                                        <p:cTn id="8" dur="2000" fill="hold"/>
                                        <p:tgtEl>
                                          <p:spTgt spid="38914"/>
                                        </p:tgtEl>
                                        <p:attrNameLst>
                                          <p:attrName>ppt_h</p:attrName>
                                        </p:attrNameLst>
                                      </p:cBhvr>
                                      <p:tavLst>
                                        <p:tav tm="0">
                                          <p:val>
                                            <p:fltVal val="0"/>
                                          </p:val>
                                        </p:tav>
                                        <p:tav tm="100000">
                                          <p:val>
                                            <p:strVal val="#ppt_h"/>
                                          </p:val>
                                        </p:tav>
                                      </p:tavLst>
                                    </p:anim>
                                    <p:animEffect transition="in" filter="fade">
                                      <p:cBhvr>
                                        <p:cTn id="9" dur="2000"/>
                                        <p:tgtEl>
                                          <p:spTgt spid="38914"/>
                                        </p:tgtEl>
                                      </p:cBhvr>
                                    </p:animEffect>
                                  </p:childTnLst>
                                </p:cTn>
                              </p:par>
                            </p:childTnLst>
                          </p:cTn>
                        </p:par>
                        <p:par>
                          <p:cTn id="10" fill="hold">
                            <p:stCondLst>
                              <p:cond delay="2000"/>
                            </p:stCondLst>
                            <p:childTnLst>
                              <p:par>
                                <p:cTn id="11" presetID="53" presetClass="entr" presetSubtype="0" fill="hold" nodeType="afterEffect">
                                  <p:stCondLst>
                                    <p:cond delay="0"/>
                                  </p:stCondLst>
                                  <p:childTnLst>
                                    <p:set>
                                      <p:cBhvr>
                                        <p:cTn id="12" dur="1" fill="hold">
                                          <p:stCondLst>
                                            <p:cond delay="0"/>
                                          </p:stCondLst>
                                        </p:cTn>
                                        <p:tgtEl>
                                          <p:spTgt spid="38916"/>
                                        </p:tgtEl>
                                        <p:attrNameLst>
                                          <p:attrName>style.visibility</p:attrName>
                                        </p:attrNameLst>
                                      </p:cBhvr>
                                      <p:to>
                                        <p:strVal val="visible"/>
                                      </p:to>
                                    </p:set>
                                    <p:anim calcmode="lin" valueType="num">
                                      <p:cBhvr>
                                        <p:cTn id="13" dur="2000" fill="hold"/>
                                        <p:tgtEl>
                                          <p:spTgt spid="38916"/>
                                        </p:tgtEl>
                                        <p:attrNameLst>
                                          <p:attrName>ppt_w</p:attrName>
                                        </p:attrNameLst>
                                      </p:cBhvr>
                                      <p:tavLst>
                                        <p:tav tm="0">
                                          <p:val>
                                            <p:fltVal val="0"/>
                                          </p:val>
                                        </p:tav>
                                        <p:tav tm="100000">
                                          <p:val>
                                            <p:strVal val="#ppt_w"/>
                                          </p:val>
                                        </p:tav>
                                      </p:tavLst>
                                    </p:anim>
                                    <p:anim calcmode="lin" valueType="num">
                                      <p:cBhvr>
                                        <p:cTn id="14" dur="2000" fill="hold"/>
                                        <p:tgtEl>
                                          <p:spTgt spid="38916"/>
                                        </p:tgtEl>
                                        <p:attrNameLst>
                                          <p:attrName>ppt_h</p:attrName>
                                        </p:attrNameLst>
                                      </p:cBhvr>
                                      <p:tavLst>
                                        <p:tav tm="0">
                                          <p:val>
                                            <p:fltVal val="0"/>
                                          </p:val>
                                        </p:tav>
                                        <p:tav tm="100000">
                                          <p:val>
                                            <p:strVal val="#ppt_h"/>
                                          </p:val>
                                        </p:tav>
                                      </p:tavLst>
                                    </p:anim>
                                    <p:animEffect transition="in" filter="fade">
                                      <p:cBhvr>
                                        <p:cTn id="15" dur="2000"/>
                                        <p:tgtEl>
                                          <p:spTgt spid="38916"/>
                                        </p:tgtEl>
                                      </p:cBhvr>
                                    </p:animEffect>
                                  </p:childTnLst>
                                </p:cTn>
                              </p:par>
                            </p:childTnLst>
                          </p:cTn>
                        </p:par>
                        <p:par>
                          <p:cTn id="16" fill="hold">
                            <p:stCondLst>
                              <p:cond delay="4000"/>
                            </p:stCondLst>
                            <p:childTnLst>
                              <p:par>
                                <p:cTn id="17" presetID="53"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Effect transition="in" filter="fade">
                                      <p:cBhvr>
                                        <p:cTn id="2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620688"/>
            <a:ext cx="8568952" cy="5016758"/>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algn="just"/>
            <a:r>
              <a:rPr lang="ru-RU" sz="3200" b="1" dirty="0" smtClean="0">
                <a:ln w="11430"/>
                <a:solidFill>
                  <a:srgbClr val="B2B04A"/>
                </a:solidFill>
                <a:effectLst>
                  <a:innerShdw blurRad="63500" dist="50800" dir="5400000">
                    <a:prstClr val="black">
                      <a:alpha val="50000"/>
                    </a:prstClr>
                  </a:innerShdw>
                </a:effectLst>
                <a:ea typeface="Times New Roman" pitchFamily="18" charset="0"/>
                <a:cs typeface="Times New Roman" pitchFamily="18" charset="0"/>
              </a:rPr>
              <a:t>    </a:t>
            </a:r>
            <a:r>
              <a:rPr lang="ru-RU" sz="3200" b="1" dirty="0" smtClean="0">
                <a:ln w="11430"/>
                <a:solidFill>
                  <a:srgbClr val="B2B04A"/>
                </a:solidFill>
                <a:effectLst>
                  <a:innerShdw blurRad="63500" dist="50800" dir="5400000">
                    <a:prstClr val="black">
                      <a:alpha val="50000"/>
                    </a:prstClr>
                  </a:innerShdw>
                </a:effectLst>
                <a:ea typeface="Times New Roman" pitchFamily="18" charset="0"/>
                <a:cs typeface="Times New Roman" pitchFamily="18" charset="0"/>
              </a:rPr>
              <a:t>«</a:t>
            </a:r>
            <a:r>
              <a:rPr lang="ru-RU" sz="3200" b="1" dirty="0" smtClean="0">
                <a:ln w="11430"/>
                <a:solidFill>
                  <a:srgbClr val="B2B04A"/>
                </a:solidFill>
                <a:effectLst>
                  <a:innerShdw blurRad="63500" dist="50800" dir="5400000">
                    <a:prstClr val="black">
                      <a:alpha val="50000"/>
                    </a:prstClr>
                  </a:innerShdw>
                </a:effectLst>
                <a:ea typeface="Times New Roman" pitchFamily="18" charset="0"/>
                <a:cs typeface="Times New Roman" pitchFamily="18" charset="0"/>
              </a:rPr>
              <a:t>Русскую историю без русской литературы также трудно себе представить, как Россию без русской природы или без ее исторических городов и сел. Сколько бы ни изменялся облик наших городов и сел, памятников архитектуры и русской культуры в целом — их существование в истории вечно и неуничтожимо».</a:t>
            </a:r>
          </a:p>
          <a:p>
            <a:endParaRPr lang="ru-RU" sz="3200" b="1" dirty="0" smtClean="0">
              <a:ln w="11430"/>
              <a:solidFill>
                <a:srgbClr val="B2B04A"/>
              </a:solidFill>
              <a:effectLst>
                <a:innerShdw blurRad="63500" dist="50800" dir="5400000">
                  <a:prstClr val="black">
                    <a:alpha val="50000"/>
                  </a:prstClr>
                </a:innerShdw>
              </a:effectLst>
              <a:cs typeface="Times New Roman" pitchFamily="18" charset="0"/>
            </a:endParaRPr>
          </a:p>
          <a:p>
            <a:pPr algn="r"/>
            <a:r>
              <a:rPr lang="ru-RU" sz="3200" b="1" dirty="0" smtClean="0">
                <a:ln w="11430"/>
                <a:solidFill>
                  <a:srgbClr val="B2B04A"/>
                </a:solidFill>
                <a:effectLst>
                  <a:innerShdw blurRad="63500" dist="50800" dir="5400000">
                    <a:prstClr val="black">
                      <a:alpha val="50000"/>
                    </a:prstClr>
                  </a:innerShdw>
                </a:effectLst>
                <a:cs typeface="Times New Roman" pitchFamily="18" charset="0"/>
              </a:rPr>
              <a:t>Д.С. Лихачёв</a:t>
            </a:r>
            <a:endParaRPr lang="ru-RU" sz="3200" b="1" dirty="0">
              <a:ln w="11430"/>
              <a:solidFill>
                <a:srgbClr val="B2B04A"/>
              </a:solidFill>
              <a:effectLst>
                <a:innerShdw blurRad="63500" dist="50800" dir="5400000">
                  <a:prstClr val="black">
                    <a:alpha val="50000"/>
                  </a:prstClr>
                </a:innerShdw>
              </a:effectLst>
            </a:endParaRPr>
          </a:p>
        </p:txBody>
      </p:sp>
    </p:spTree>
  </p:cSld>
  <p:clrMapOvr>
    <a:masterClrMapping/>
  </p:clrMapOvr>
  <p:transition spd="med" advClick="0"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5589240"/>
            <a:ext cx="7992888" cy="861774"/>
          </a:xfrm>
          <a:prstGeom prst="rect">
            <a:avLst/>
          </a:prstGeom>
        </p:spPr>
        <p:txBody>
          <a:bodyPr wrap="square">
            <a:spAutoFit/>
          </a:bodyPr>
          <a:lstStyle/>
          <a:p>
            <a:pPr algn="just"/>
            <a:r>
              <a:rPr lang="ru-RU" dirty="0" smtClean="0"/>
              <a:t>    </a:t>
            </a:r>
            <a:r>
              <a:rPr lang="ru-RU" dirty="0" smtClean="0"/>
              <a:t>	</a:t>
            </a:r>
            <a:r>
              <a:rPr lang="ru-RU" sz="1600" dirty="0" smtClean="0"/>
              <a:t>Карамзин</a:t>
            </a:r>
            <a:r>
              <a:rPr lang="ru-RU" sz="1600" dirty="0" smtClean="0"/>
              <a:t>, Н. М. История государства Российского : В 4 кн. / Н. М. Карамзин ; Вступительная  статья </a:t>
            </a:r>
            <a:r>
              <a:rPr lang="ru-RU" sz="1600" dirty="0" err="1" smtClean="0"/>
              <a:t>Патраковой</a:t>
            </a:r>
            <a:r>
              <a:rPr lang="ru-RU" sz="1600" dirty="0" smtClean="0"/>
              <a:t> В. Ф., Феникс, 1994- — Ростов на Дону: Феникс, 1994. — 509 с. ISBN 5-85880-028-9.</a:t>
            </a:r>
            <a:endParaRPr lang="ru-RU" sz="1600" dirty="0"/>
          </a:p>
        </p:txBody>
      </p:sp>
      <p:pic>
        <p:nvPicPr>
          <p:cNvPr id="1026" name="Picture 2" descr="C:\Users\user1\Pictures\6001545648.jpg"/>
          <p:cNvPicPr>
            <a:picLocks noChangeAspect="1" noChangeArrowheads="1"/>
          </p:cNvPicPr>
          <p:nvPr/>
        </p:nvPicPr>
        <p:blipFill>
          <a:blip r:embed="rId2" cstate="print"/>
          <a:srcRect/>
          <a:stretch>
            <a:fillRect/>
          </a:stretch>
        </p:blipFill>
        <p:spPr bwMode="auto">
          <a:xfrm>
            <a:off x="2987824" y="3429000"/>
            <a:ext cx="2512002" cy="1950988"/>
          </a:xfrm>
          <a:prstGeom prst="rect">
            <a:avLst/>
          </a:prstGeom>
          <a:noFill/>
        </p:spPr>
      </p:pic>
      <p:sp>
        <p:nvSpPr>
          <p:cNvPr id="1028" name="Rectangle 4"/>
          <p:cNvSpPr>
            <a:spLocks noChangeArrowheads="1"/>
          </p:cNvSpPr>
          <p:nvPr/>
        </p:nvSpPr>
        <p:spPr bwMode="auto">
          <a:xfrm>
            <a:off x="5148064" y="4084623"/>
            <a:ext cx="3888432"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l"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chemeClr val="tx1"/>
                </a:solidFill>
                <a:effectLst/>
                <a:cs typeface="Arial" charset="0"/>
              </a:rPr>
              <a:t>   </a:t>
            </a:r>
            <a:endParaRPr kumimoji="0" lang="ru-RU" sz="1800" b="0" i="0" u="none" strike="noStrike" cap="none" normalizeH="0" baseline="0" dirty="0" smtClean="0">
              <a:ln>
                <a:noFill/>
              </a:ln>
              <a:solidFill>
                <a:schemeClr val="tx1"/>
              </a:solidFill>
              <a:effectLst/>
              <a:latin typeface="Arial" charset="0"/>
              <a:cs typeface="Arial" charset="0"/>
            </a:endParaRPr>
          </a:p>
        </p:txBody>
      </p:sp>
      <p:sp>
        <p:nvSpPr>
          <p:cNvPr id="8" name="Прямоугольник 7"/>
          <p:cNvSpPr/>
          <p:nvPr/>
        </p:nvSpPr>
        <p:spPr>
          <a:xfrm>
            <a:off x="2555776" y="1700808"/>
            <a:ext cx="5616624" cy="1477328"/>
          </a:xfrm>
          <a:prstGeom prst="rect">
            <a:avLst/>
          </a:prstGeom>
        </p:spPr>
        <p:txBody>
          <a:bodyPr wrap="square">
            <a:spAutoFit/>
          </a:bodyPr>
          <a:lstStyle/>
          <a:p>
            <a:pPr algn="just"/>
            <a:r>
              <a:rPr lang="ru-RU" dirty="0" smtClean="0"/>
              <a:t>     </a:t>
            </a:r>
            <a:r>
              <a:rPr lang="ru-RU" dirty="0" smtClean="0"/>
              <a:t>	Николай </a:t>
            </a:r>
            <a:r>
              <a:rPr lang="ru-RU" dirty="0" smtClean="0"/>
              <a:t>Михайлович Карамзин — русский историк, поэт и литератор эпохи сентиментализма, создатель «Истории государства Российского» — одного из первых обобщающих трудов по истории России. </a:t>
            </a:r>
            <a:endParaRPr lang="ru-RU" dirty="0"/>
          </a:p>
        </p:txBody>
      </p:sp>
      <p:pic>
        <p:nvPicPr>
          <p:cNvPr id="17410" name="Picture 2" descr="C:\Users\user1\Pictures\1_42.jpg"/>
          <p:cNvPicPr>
            <a:picLocks noChangeAspect="1" noChangeArrowheads="1"/>
          </p:cNvPicPr>
          <p:nvPr/>
        </p:nvPicPr>
        <p:blipFill>
          <a:blip r:embed="rId3" cstate="print"/>
          <a:srcRect l="27320" r="25640"/>
          <a:stretch>
            <a:fillRect/>
          </a:stretch>
        </p:blipFill>
        <p:spPr bwMode="auto">
          <a:xfrm>
            <a:off x="179512" y="188640"/>
            <a:ext cx="1368152" cy="1939018"/>
          </a:xfrm>
          <a:prstGeom prst="rect">
            <a:avLst/>
          </a:prstGeom>
          <a:noFill/>
        </p:spPr>
      </p:pic>
      <p:sp>
        <p:nvSpPr>
          <p:cNvPr id="10" name="Прямоугольник 9"/>
          <p:cNvSpPr/>
          <p:nvPr/>
        </p:nvSpPr>
        <p:spPr>
          <a:xfrm>
            <a:off x="2987824" y="404664"/>
            <a:ext cx="4572000" cy="369332"/>
          </a:xfrm>
          <a:prstGeom prst="rect">
            <a:avLst/>
          </a:prstGeom>
        </p:spPr>
        <p:txBody>
          <a:bodyPr>
            <a:spAutoFit/>
          </a:bodyPr>
          <a:lstStyle/>
          <a:p>
            <a:r>
              <a:rPr lang="ru-RU" dirty="0" smtClean="0"/>
              <a:t> </a:t>
            </a:r>
            <a:endParaRPr lang="ru-RU" dirty="0"/>
          </a:p>
        </p:txBody>
      </p:sp>
      <p:sp>
        <p:nvSpPr>
          <p:cNvPr id="11" name="Прямоугольник 10"/>
          <p:cNvSpPr/>
          <p:nvPr/>
        </p:nvSpPr>
        <p:spPr>
          <a:xfrm>
            <a:off x="1863815" y="332656"/>
            <a:ext cx="5745804" cy="1015663"/>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solidFill>
                  <a:schemeClr val="tx2">
                    <a:lumMod val="50000"/>
                  </a:schemeClr>
                </a:solidFill>
                <a:effectLst>
                  <a:outerShdw blurRad="80000" dist="40000" dir="5040000" algn="tl">
                    <a:srgbClr val="000000">
                      <a:alpha val="30000"/>
                    </a:srgbClr>
                  </a:outerShdw>
                </a:effectLst>
              </a:rPr>
              <a:t>Карамзин</a:t>
            </a:r>
            <a:r>
              <a:rPr lang="ru-RU" sz="2800" b="1" dirty="0" smtClean="0">
                <a:ln w="11430"/>
                <a:solidFill>
                  <a:schemeClr val="tx2">
                    <a:lumMod val="50000"/>
                  </a:schemeClr>
                </a:solidFill>
                <a:effectLst>
                  <a:outerShdw blurRad="80000" dist="40000" dir="5040000" algn="tl">
                    <a:srgbClr val="000000">
                      <a:alpha val="30000"/>
                    </a:srgbClr>
                  </a:outerShdw>
                </a:effectLst>
              </a:rPr>
              <a:t> Николай Михайлович</a:t>
            </a:r>
          </a:p>
          <a:p>
            <a:pPr algn="ctr"/>
            <a:r>
              <a:rPr lang="ru-RU" sz="2800" b="1" dirty="0" smtClean="0">
                <a:ln w="11430"/>
                <a:solidFill>
                  <a:schemeClr val="tx2">
                    <a:lumMod val="50000"/>
                  </a:schemeClr>
                </a:solidFill>
                <a:effectLst>
                  <a:outerShdw blurRad="80000" dist="40000" dir="5040000" algn="tl">
                    <a:srgbClr val="000000">
                      <a:alpha val="30000"/>
                    </a:srgbClr>
                  </a:outerShdw>
                </a:effectLst>
              </a:rPr>
              <a:t>(1766 – 1826)</a:t>
            </a:r>
            <a:endParaRPr lang="ru-RU" sz="2800" b="1" dirty="0">
              <a:ln w="11430"/>
              <a:solidFill>
                <a:schemeClr val="tx2">
                  <a:lumMod val="50000"/>
                </a:schemeClr>
              </a:solidFill>
              <a:effectLst>
                <a:outerShdw blurRad="80000" dist="40000" dir="5040000" algn="tl">
                  <a:srgbClr val="000000">
                    <a:alpha val="30000"/>
                  </a:srgbClr>
                </a:outerShdw>
              </a:effectLst>
            </a:endParaRPr>
          </a:p>
        </p:txBody>
      </p:sp>
    </p:spTree>
  </p:cSld>
  <p:clrMapOvr>
    <a:masterClrMapping/>
  </p:clrMapOvr>
  <p:transition spd="slow" advClick="0"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2000" fill="hold"/>
                                        <p:tgtEl>
                                          <p:spTgt spid="11"/>
                                        </p:tgtEl>
                                        <p:attrNameLst>
                                          <p:attrName>ppt_w</p:attrName>
                                        </p:attrNameLst>
                                      </p:cBhvr>
                                      <p:tavLst>
                                        <p:tav tm="0">
                                          <p:val>
                                            <p:fltVal val="0"/>
                                          </p:val>
                                        </p:tav>
                                        <p:tav tm="100000">
                                          <p:val>
                                            <p:strVal val="#ppt_w"/>
                                          </p:val>
                                        </p:tav>
                                      </p:tavLst>
                                    </p:anim>
                                    <p:anim calcmode="lin" valueType="num">
                                      <p:cBhvr>
                                        <p:cTn id="8" dur="2000" fill="hold"/>
                                        <p:tgtEl>
                                          <p:spTgt spid="11"/>
                                        </p:tgtEl>
                                        <p:attrNameLst>
                                          <p:attrName>ppt_h</p:attrName>
                                        </p:attrNameLst>
                                      </p:cBhvr>
                                      <p:tavLst>
                                        <p:tav tm="0">
                                          <p:val>
                                            <p:fltVal val="0"/>
                                          </p:val>
                                        </p:tav>
                                        <p:tav tm="100000">
                                          <p:val>
                                            <p:strVal val="#ppt_h"/>
                                          </p:val>
                                        </p:tav>
                                      </p:tavLst>
                                    </p:anim>
                                    <p:animEffect transition="in" filter="fade">
                                      <p:cBhvr>
                                        <p:cTn id="9" dur="2000"/>
                                        <p:tgtEl>
                                          <p:spTgt spid="11"/>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17410"/>
                                        </p:tgtEl>
                                        <p:attrNameLst>
                                          <p:attrName>style.visibility</p:attrName>
                                        </p:attrNameLst>
                                      </p:cBhvr>
                                      <p:to>
                                        <p:strVal val="visible"/>
                                      </p:to>
                                    </p:set>
                                    <p:animEffect transition="in" filter="wipe(down)">
                                      <p:cBhvr>
                                        <p:cTn id="13" dur="2000"/>
                                        <p:tgtEl>
                                          <p:spTgt spid="17410"/>
                                        </p:tgtEl>
                                      </p:cBhvr>
                                    </p:animEffect>
                                  </p:childTnLst>
                                </p:cTn>
                              </p:par>
                            </p:childTnLst>
                          </p:cTn>
                        </p:par>
                        <p:par>
                          <p:cTn id="14" fill="hold">
                            <p:stCondLst>
                              <p:cond delay="4000"/>
                            </p:stCondLst>
                            <p:childTnLst>
                              <p:par>
                                <p:cTn id="15" presetID="42" presetClass="entr" presetSubtype="0" fill="hold" nodeType="after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2000"/>
                                        <p:tgtEl>
                                          <p:spTgt spid="1026"/>
                                        </p:tgtEl>
                                      </p:cBhvr>
                                    </p:animEffect>
                                    <p:anim calcmode="lin" valueType="num">
                                      <p:cBhvr>
                                        <p:cTn id="18" dur="2000" fill="hold"/>
                                        <p:tgtEl>
                                          <p:spTgt spid="1026"/>
                                        </p:tgtEl>
                                        <p:attrNameLst>
                                          <p:attrName>ppt_x</p:attrName>
                                        </p:attrNameLst>
                                      </p:cBhvr>
                                      <p:tavLst>
                                        <p:tav tm="0">
                                          <p:val>
                                            <p:strVal val="#ppt_x"/>
                                          </p:val>
                                        </p:tav>
                                        <p:tav tm="100000">
                                          <p:val>
                                            <p:strVal val="#ppt_x"/>
                                          </p:val>
                                        </p:tav>
                                      </p:tavLst>
                                    </p:anim>
                                    <p:anim calcmode="lin" valueType="num">
                                      <p:cBhvr>
                                        <p:cTn id="19" dur="2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user1\Pictures\russkaya_istoriya_v_zhizneopisaniyah_ee_glavnejshih_deyatelej_v_treh_tomah_auto_420_jpeg_5_75.jpeg"/>
          <p:cNvPicPr>
            <a:picLocks noChangeAspect="1" noChangeArrowheads="1"/>
          </p:cNvPicPr>
          <p:nvPr/>
        </p:nvPicPr>
        <p:blipFill>
          <a:blip r:embed="rId2" cstate="print">
            <a:clrChange>
              <a:clrFrom>
                <a:srgbClr val="A09F9B"/>
              </a:clrFrom>
              <a:clrTo>
                <a:srgbClr val="A09F9B">
                  <a:alpha val="0"/>
                </a:srgbClr>
              </a:clrTo>
            </a:clrChange>
          </a:blip>
          <a:srcRect l="6809" t="10700" r="9213" b="14400"/>
          <a:stretch>
            <a:fillRect/>
          </a:stretch>
        </p:blipFill>
        <p:spPr bwMode="auto">
          <a:xfrm>
            <a:off x="323528" y="4293096"/>
            <a:ext cx="3552394" cy="2016224"/>
          </a:xfrm>
          <a:prstGeom prst="rect">
            <a:avLst/>
          </a:prstGeom>
          <a:noFill/>
        </p:spPr>
      </p:pic>
      <p:sp>
        <p:nvSpPr>
          <p:cNvPr id="3" name="Прямоугольник 2"/>
          <p:cNvSpPr/>
          <p:nvPr/>
        </p:nvSpPr>
        <p:spPr>
          <a:xfrm>
            <a:off x="4427984" y="4365104"/>
            <a:ext cx="4211960" cy="2308324"/>
          </a:xfrm>
          <a:prstGeom prst="rect">
            <a:avLst/>
          </a:prstGeom>
        </p:spPr>
        <p:txBody>
          <a:bodyPr wrap="square">
            <a:spAutoFit/>
          </a:bodyPr>
          <a:lstStyle/>
          <a:p>
            <a:pPr lvl="1" algn="just" fontAlgn="base">
              <a:spcBef>
                <a:spcPct val="0"/>
              </a:spcBef>
              <a:spcAft>
                <a:spcPct val="0"/>
              </a:spcAft>
            </a:pPr>
            <a:r>
              <a:rPr lang="ru-RU" dirty="0" smtClean="0">
                <a:cs typeface="Arial" charset="0"/>
              </a:rPr>
              <a:t>    </a:t>
            </a:r>
            <a:r>
              <a:rPr lang="ru-RU" dirty="0" smtClean="0">
                <a:cs typeface="Arial" charset="0"/>
              </a:rPr>
              <a:t>	Костомаров</a:t>
            </a:r>
            <a:r>
              <a:rPr lang="ru-RU" dirty="0" smtClean="0">
                <a:cs typeface="Arial" charset="0"/>
              </a:rPr>
              <a:t>, Н. И.Русская история в жизнеописаниях ее главнейших деятелей : в 3 т. / Н. И. Костомаров. - Ростов-на-Дону : Феникс, 1995. </a:t>
            </a:r>
            <a:r>
              <a:rPr lang="ru-RU" dirty="0" smtClean="0">
                <a:cs typeface="Arial" charset="0"/>
              </a:rPr>
              <a:t>– ISB</a:t>
            </a:r>
          </a:p>
          <a:p>
            <a:pPr lvl="1" algn="just" fontAlgn="base">
              <a:spcBef>
                <a:spcPct val="0"/>
              </a:spcBef>
              <a:spcAft>
                <a:spcPct val="0"/>
              </a:spcAft>
            </a:pPr>
            <a:r>
              <a:rPr lang="ru-RU" dirty="0" smtClean="0">
                <a:cs typeface="Arial" charset="0"/>
              </a:rPr>
              <a:t> 5-85880-071-8.</a:t>
            </a:r>
            <a:endParaRPr lang="ru-RU" dirty="0" smtClean="0">
              <a:cs typeface="Arial" charset="0"/>
            </a:endParaRPr>
          </a:p>
          <a:p>
            <a:pPr lvl="1" algn="just" eaLnBrk="0" fontAlgn="base" hangingPunct="0">
              <a:spcBef>
                <a:spcPct val="0"/>
              </a:spcBef>
              <a:spcAft>
                <a:spcPct val="0"/>
              </a:spcAft>
            </a:pPr>
            <a:r>
              <a:rPr lang="ru-RU" dirty="0" smtClean="0">
                <a:cs typeface="Arial" charset="0"/>
              </a:rPr>
              <a:t>	Т</a:t>
            </a:r>
            <a:r>
              <a:rPr lang="ru-RU" dirty="0" smtClean="0">
                <a:cs typeface="Arial" charset="0"/>
              </a:rPr>
              <a:t>. 1. - Ростов-на-Дону : Феникс, 1995. - 640с. - ISBN 5-85880-072-6.</a:t>
            </a:r>
          </a:p>
        </p:txBody>
      </p:sp>
      <p:sp>
        <p:nvSpPr>
          <p:cNvPr id="4" name="Прямоугольник 3"/>
          <p:cNvSpPr/>
          <p:nvPr/>
        </p:nvSpPr>
        <p:spPr>
          <a:xfrm>
            <a:off x="3491880" y="1844824"/>
            <a:ext cx="4572000" cy="1200329"/>
          </a:xfrm>
          <a:prstGeom prst="rect">
            <a:avLst/>
          </a:prstGeom>
        </p:spPr>
        <p:txBody>
          <a:bodyPr>
            <a:spAutoFit/>
          </a:bodyPr>
          <a:lstStyle/>
          <a:p>
            <a:pPr algn="just"/>
            <a:r>
              <a:rPr lang="ru-RU" b="1" dirty="0" smtClean="0"/>
              <a:t>     </a:t>
            </a:r>
            <a:r>
              <a:rPr lang="ru-RU" b="1" dirty="0" smtClean="0"/>
              <a:t> 	</a:t>
            </a:r>
            <a:r>
              <a:rPr lang="ru-RU" dirty="0" smtClean="0"/>
              <a:t>Николай </a:t>
            </a:r>
            <a:r>
              <a:rPr lang="ru-RU" dirty="0" smtClean="0"/>
              <a:t>Иванович Костомаров — русский историк, этнограф, публицист, писатель, драматург, педагог и общественный деятель.</a:t>
            </a:r>
            <a:endParaRPr lang="ru-RU" dirty="0"/>
          </a:p>
        </p:txBody>
      </p:sp>
      <p:pic>
        <p:nvPicPr>
          <p:cNvPr id="2051" name="Picture 3" descr="C:\Users\user1\Pictures\bce653ad-b8b3-5e5a-b73d-0f20b525e4c8.jpg"/>
          <p:cNvPicPr>
            <a:picLocks noChangeAspect="1" noChangeArrowheads="1"/>
          </p:cNvPicPr>
          <p:nvPr/>
        </p:nvPicPr>
        <p:blipFill>
          <a:blip r:embed="rId3" cstate="print"/>
          <a:srcRect l="28590" r="22398"/>
          <a:stretch>
            <a:fillRect/>
          </a:stretch>
        </p:blipFill>
        <p:spPr bwMode="auto">
          <a:xfrm>
            <a:off x="467544" y="260648"/>
            <a:ext cx="1800200" cy="2410399"/>
          </a:xfrm>
          <a:prstGeom prst="rect">
            <a:avLst/>
          </a:prstGeom>
          <a:noFill/>
        </p:spPr>
      </p:pic>
      <p:sp>
        <p:nvSpPr>
          <p:cNvPr id="8" name="Прямоугольник 7"/>
          <p:cNvSpPr/>
          <p:nvPr/>
        </p:nvSpPr>
        <p:spPr>
          <a:xfrm>
            <a:off x="2209051" y="404664"/>
            <a:ext cx="5569538" cy="1015663"/>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solidFill>
                  <a:schemeClr val="tx2">
                    <a:lumMod val="50000"/>
                  </a:schemeClr>
                </a:solidFill>
                <a:effectLst>
                  <a:outerShdw blurRad="80000" dist="40000" dir="5040000" algn="tl">
                    <a:srgbClr val="000000">
                      <a:alpha val="30000"/>
                    </a:srgbClr>
                  </a:outerShdw>
                </a:effectLst>
              </a:rPr>
              <a:t>Николай</a:t>
            </a:r>
            <a:r>
              <a:rPr lang="ru-RU" sz="2800" b="1" dirty="0" smtClean="0">
                <a:ln w="11430"/>
                <a:solidFill>
                  <a:schemeClr val="tx2">
                    <a:lumMod val="50000"/>
                  </a:schemeClr>
                </a:solidFill>
                <a:effectLst>
                  <a:outerShdw blurRad="80000" dist="40000" dir="5040000" algn="tl">
                    <a:srgbClr val="000000">
                      <a:alpha val="30000"/>
                    </a:srgbClr>
                  </a:outerShdw>
                </a:effectLst>
              </a:rPr>
              <a:t> Иванович Костомаров</a:t>
            </a:r>
          </a:p>
          <a:p>
            <a:pPr algn="ctr"/>
            <a:r>
              <a:rPr lang="ru-RU" sz="2800" b="1" dirty="0" smtClean="0">
                <a:ln w="11430"/>
                <a:solidFill>
                  <a:schemeClr val="tx2">
                    <a:lumMod val="50000"/>
                  </a:schemeClr>
                </a:solidFill>
                <a:effectLst>
                  <a:outerShdw blurRad="80000" dist="40000" dir="5040000" algn="tl">
                    <a:srgbClr val="000000">
                      <a:alpha val="30000"/>
                    </a:srgbClr>
                  </a:outerShdw>
                </a:effectLst>
              </a:rPr>
              <a:t>( 1817 – 1885)</a:t>
            </a:r>
            <a:endParaRPr lang="ru-RU" sz="2800" b="1" dirty="0">
              <a:ln w="11430"/>
              <a:solidFill>
                <a:schemeClr val="tx2">
                  <a:lumMod val="50000"/>
                </a:schemeClr>
              </a:solidFill>
              <a:effectLst>
                <a:outerShdw blurRad="80000" dist="40000" dir="5040000" algn="tl">
                  <a:srgbClr val="000000">
                    <a:alpha val="30000"/>
                  </a:srgbClr>
                </a:outerShdw>
              </a:effectLst>
            </a:endParaRPr>
          </a:p>
        </p:txBody>
      </p:sp>
    </p:spTree>
  </p:cSld>
  <p:clrMapOvr>
    <a:masterClrMapping/>
  </p:clrMapOvr>
  <p:transition spd="slow" advClick="0"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ppt_w</p:attrName>
                                        </p:attrNameLst>
                                      </p:cBhvr>
                                      <p:tavLst>
                                        <p:tav tm="0">
                                          <p:val>
                                            <p:fltVal val="0"/>
                                          </p:val>
                                        </p:tav>
                                        <p:tav tm="100000">
                                          <p:val>
                                            <p:strVal val="#ppt_w"/>
                                          </p:val>
                                        </p:tav>
                                      </p:tavLst>
                                    </p:anim>
                                    <p:anim calcmode="lin" valueType="num">
                                      <p:cBhvr>
                                        <p:cTn id="8" dur="2000" fill="hold"/>
                                        <p:tgtEl>
                                          <p:spTgt spid="8"/>
                                        </p:tgtEl>
                                        <p:attrNameLst>
                                          <p:attrName>ppt_h</p:attrName>
                                        </p:attrNameLst>
                                      </p:cBhvr>
                                      <p:tavLst>
                                        <p:tav tm="0">
                                          <p:val>
                                            <p:fltVal val="0"/>
                                          </p:val>
                                        </p:tav>
                                        <p:tav tm="100000">
                                          <p:val>
                                            <p:strVal val="#ppt_h"/>
                                          </p:val>
                                        </p:tav>
                                      </p:tavLst>
                                    </p:anim>
                                    <p:animEffect transition="in" filter="fade">
                                      <p:cBhvr>
                                        <p:cTn id="9" dur="2000"/>
                                        <p:tgtEl>
                                          <p:spTgt spid="8"/>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wipe(down)">
                                      <p:cBhvr>
                                        <p:cTn id="13" dur="2000"/>
                                        <p:tgtEl>
                                          <p:spTgt spid="2051"/>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user1\Pictures\8009324257.jpg"/>
          <p:cNvPicPr>
            <a:picLocks noChangeAspect="1" noChangeArrowheads="1"/>
          </p:cNvPicPr>
          <p:nvPr/>
        </p:nvPicPr>
        <p:blipFill>
          <a:blip r:embed="rId2" cstate="print"/>
          <a:srcRect/>
          <a:stretch>
            <a:fillRect/>
          </a:stretch>
        </p:blipFill>
        <p:spPr bwMode="auto">
          <a:xfrm>
            <a:off x="539552" y="4077072"/>
            <a:ext cx="1461762" cy="2088231"/>
          </a:xfrm>
          <a:prstGeom prst="rect">
            <a:avLst/>
          </a:prstGeom>
          <a:noFill/>
        </p:spPr>
      </p:pic>
      <p:sp>
        <p:nvSpPr>
          <p:cNvPr id="3" name="Прямоугольник 2"/>
          <p:cNvSpPr/>
          <p:nvPr/>
        </p:nvSpPr>
        <p:spPr>
          <a:xfrm>
            <a:off x="2699792" y="4653136"/>
            <a:ext cx="4572000" cy="1754326"/>
          </a:xfrm>
          <a:prstGeom prst="rect">
            <a:avLst/>
          </a:prstGeom>
        </p:spPr>
        <p:txBody>
          <a:bodyPr>
            <a:spAutoFit/>
          </a:bodyPr>
          <a:lstStyle/>
          <a:p>
            <a:pPr algn="just"/>
            <a:r>
              <a:rPr lang="ru-RU" dirty="0" smtClean="0"/>
              <a:t>   </a:t>
            </a:r>
            <a:r>
              <a:rPr lang="ru-RU" dirty="0" smtClean="0"/>
              <a:t>	 </a:t>
            </a:r>
            <a:r>
              <a:rPr lang="ru-RU" dirty="0" smtClean="0"/>
              <a:t>Ключевский, В. О. О русской истории Сборник / В. О. Ключевский; Составитель., автор  предисловия и примечаний В. В. Артемов; Под редакцией  В. И. </a:t>
            </a:r>
            <a:r>
              <a:rPr lang="ru-RU" dirty="0" err="1" smtClean="0"/>
              <a:t>Буганова</a:t>
            </a:r>
            <a:r>
              <a:rPr lang="ru-RU" dirty="0" smtClean="0"/>
              <a:t>. — Москва : Просвещение, 1993. — 575 с. - SBN 5-09-004073-7</a:t>
            </a:r>
            <a:endParaRPr lang="ru-RU" dirty="0"/>
          </a:p>
        </p:txBody>
      </p:sp>
      <p:sp>
        <p:nvSpPr>
          <p:cNvPr id="4" name="Прямоугольник 3"/>
          <p:cNvSpPr/>
          <p:nvPr/>
        </p:nvSpPr>
        <p:spPr>
          <a:xfrm>
            <a:off x="1669413" y="188640"/>
            <a:ext cx="6216766" cy="1077218"/>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solidFill>
                  <a:schemeClr val="tx2">
                    <a:lumMod val="50000"/>
                  </a:schemeClr>
                </a:solidFill>
                <a:effectLst>
                  <a:outerShdw blurRad="80000" dist="40000" dir="5040000" algn="tl">
                    <a:srgbClr val="000000">
                      <a:alpha val="30000"/>
                    </a:srgbClr>
                  </a:outerShdw>
                </a:effectLst>
              </a:rPr>
              <a:t>Ключевский Василий Осипович</a:t>
            </a:r>
          </a:p>
          <a:p>
            <a:pPr algn="ctr"/>
            <a:r>
              <a:rPr lang="ru-RU" sz="3200" b="1" dirty="0" smtClean="0">
                <a:ln w="11430"/>
                <a:solidFill>
                  <a:schemeClr val="tx2">
                    <a:lumMod val="50000"/>
                  </a:schemeClr>
                </a:solidFill>
                <a:effectLst>
                  <a:outerShdw blurRad="80000" dist="40000" dir="5040000" algn="tl">
                    <a:srgbClr val="000000">
                      <a:alpha val="30000"/>
                    </a:srgbClr>
                  </a:outerShdw>
                </a:effectLst>
              </a:rPr>
              <a:t>(1841 – 1911)</a:t>
            </a:r>
            <a:endParaRPr lang="ru-RU" sz="3200" b="1" dirty="0">
              <a:ln w="11430"/>
              <a:solidFill>
                <a:schemeClr val="tx2">
                  <a:lumMod val="50000"/>
                </a:schemeClr>
              </a:solidFill>
              <a:effectLst>
                <a:outerShdw blurRad="80000" dist="40000" dir="5040000" algn="tl">
                  <a:srgbClr val="000000">
                    <a:alpha val="30000"/>
                  </a:srgbClr>
                </a:outerShdw>
              </a:effectLst>
            </a:endParaRPr>
          </a:p>
        </p:txBody>
      </p:sp>
      <p:sp>
        <p:nvSpPr>
          <p:cNvPr id="5" name="Прямоугольник 4"/>
          <p:cNvSpPr/>
          <p:nvPr/>
        </p:nvSpPr>
        <p:spPr>
          <a:xfrm>
            <a:off x="3563888" y="1340768"/>
            <a:ext cx="4896544" cy="1754326"/>
          </a:xfrm>
          <a:prstGeom prst="rect">
            <a:avLst/>
          </a:prstGeom>
        </p:spPr>
        <p:txBody>
          <a:bodyPr wrap="square">
            <a:spAutoFit/>
          </a:bodyPr>
          <a:lstStyle/>
          <a:p>
            <a:pPr algn="just"/>
            <a:r>
              <a:rPr lang="ru-RU" dirty="0" smtClean="0"/>
              <a:t>    </a:t>
            </a:r>
            <a:r>
              <a:rPr lang="ru-RU" dirty="0" smtClean="0"/>
              <a:t>	Василий </a:t>
            </a:r>
            <a:r>
              <a:rPr lang="ru-RU" dirty="0" smtClean="0"/>
              <a:t>Осипович Ключевский — русский историк, один из ведущих представителей российской либеральной историографии XIX—XX веков. Считается </a:t>
            </a:r>
            <a:r>
              <a:rPr lang="ru-RU" dirty="0" smtClean="0"/>
              <a:t>основоположником социально-экономического </a:t>
            </a:r>
            <a:r>
              <a:rPr lang="ru-RU" dirty="0" smtClean="0"/>
              <a:t>направления в российской историографии.</a:t>
            </a:r>
            <a:endParaRPr lang="ru-RU" dirty="0"/>
          </a:p>
        </p:txBody>
      </p:sp>
      <p:pic>
        <p:nvPicPr>
          <p:cNvPr id="1026" name="Picture 2" descr="C:\Users\user1\Pictures\1328881_original.png"/>
          <p:cNvPicPr>
            <a:picLocks noChangeAspect="1" noChangeArrowheads="1"/>
          </p:cNvPicPr>
          <p:nvPr/>
        </p:nvPicPr>
        <p:blipFill>
          <a:blip r:embed="rId3" cstate="print"/>
          <a:srcRect/>
          <a:stretch>
            <a:fillRect/>
          </a:stretch>
        </p:blipFill>
        <p:spPr bwMode="auto">
          <a:xfrm>
            <a:off x="323528" y="620689"/>
            <a:ext cx="1584176" cy="1987985"/>
          </a:xfrm>
          <a:prstGeom prst="rect">
            <a:avLst/>
          </a:prstGeom>
          <a:noFill/>
        </p:spPr>
      </p:pic>
    </p:spTree>
  </p:cSld>
  <p:clrMapOvr>
    <a:masterClrMapping/>
  </p:clrMapOvr>
  <p:transition spd="slow" advClick="0" advTm="11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wipe(down)">
                                      <p:cBhvr>
                                        <p:cTn id="13" dur="2000"/>
                                        <p:tgtEl>
                                          <p:spTgt spid="1026"/>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03848" y="1556792"/>
            <a:ext cx="4968552" cy="923330"/>
          </a:xfrm>
          <a:prstGeom prst="rect">
            <a:avLst/>
          </a:prstGeom>
        </p:spPr>
        <p:txBody>
          <a:bodyPr wrap="square">
            <a:spAutoFit/>
          </a:bodyPr>
          <a:lstStyle/>
          <a:p>
            <a:pPr algn="just"/>
            <a:r>
              <a:rPr lang="ru-RU" dirty="0" smtClean="0"/>
              <a:t>    </a:t>
            </a:r>
            <a:r>
              <a:rPr lang="ru-RU" dirty="0" smtClean="0"/>
              <a:t>	 </a:t>
            </a:r>
            <a:r>
              <a:rPr lang="ru-RU" dirty="0" smtClean="0"/>
              <a:t>Дмитрий Сергеевич Лихачёв — советский и российский литературовед, филолог-медиевист, </a:t>
            </a:r>
            <a:r>
              <a:rPr lang="ru-RU" dirty="0" smtClean="0"/>
              <a:t>культуролог, искусствовед</a:t>
            </a:r>
            <a:r>
              <a:rPr lang="ru-RU" dirty="0" smtClean="0"/>
              <a:t>.</a:t>
            </a:r>
            <a:endParaRPr lang="ru-RU" dirty="0"/>
          </a:p>
        </p:txBody>
      </p:sp>
      <p:sp>
        <p:nvSpPr>
          <p:cNvPr id="3074" name="AutoShape 2" descr="https://spblib.ru:443/en/catalog?p_p_id=ru_spb_iac_esbo_portal_catalog_CatalogPortlet&amp;p_p_lifecycle=2&amp;p_p_state=normal&amp;p_p_mode=view&amp;p_p_resource_id=%2Fcover&amp;p_p_cacheability=cacheLevelPage&amp;_ru_spb_iac_esbo_portal_catalog_CatalogPortlet_url=http%3A%2F%2Fftp.libs.spb.ru%2Fcovers%2Fimages%2Fcover_19417020-ks_2018-12-20_10-54-45.jpg&amp;_ru_spb_iac_esbo_portal_catalog_CatalogPortlet_mvcRenderCommandName=%2Fpublication&amp;_ru_spb_iac_esbo_portal_catalog_CatalogPortlet_ysclid=mknvkh3edl531366204&amp;_ru_spb_iac_esbo_portal_catalog_CatalogPortlet_publicationId=12339557&amp;_ru_spb_iac_esbo_portal_catalog_CatalogPortlet_slug=zametki-i-nablyudeniy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75" name="Rectangle 3"/>
          <p:cNvSpPr>
            <a:spLocks noChangeArrowheads="1"/>
          </p:cNvSpPr>
          <p:nvPr/>
        </p:nvSpPr>
        <p:spPr bwMode="auto">
          <a:xfrm>
            <a:off x="179512" y="5126995"/>
            <a:ext cx="3528392"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just"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chemeClr val="tx1"/>
                </a:solidFill>
                <a:effectLst/>
                <a:cs typeface="Arial" charset="0"/>
              </a:rPr>
              <a:t>   </a:t>
            </a:r>
            <a:r>
              <a:rPr kumimoji="0" lang="ru-RU" sz="1600" i="0" u="none" strike="noStrike" cap="none" normalizeH="0" baseline="0" dirty="0" smtClean="0">
                <a:ln>
                  <a:noFill/>
                </a:ln>
                <a:solidFill>
                  <a:schemeClr val="tx1"/>
                </a:solidFill>
                <a:effectLst/>
                <a:cs typeface="Arial" charset="0"/>
              </a:rPr>
              <a:t>	Лихачев</a:t>
            </a:r>
            <a:r>
              <a:rPr kumimoji="0" lang="ru-RU" sz="1600" i="0" u="none" strike="noStrike" cap="none" normalizeH="0" baseline="0" dirty="0" smtClean="0">
                <a:ln>
                  <a:noFill/>
                </a:ln>
                <a:solidFill>
                  <a:schemeClr val="tx1"/>
                </a:solidFill>
                <a:effectLst/>
                <a:cs typeface="Arial" charset="0"/>
              </a:rPr>
              <a:t>, Д. С.Заметки и наблюдения : из записных книжек разных лет / Д. Лихачев. - Ленинград : Советский писатель, 1989. - 607 с. - ISBN 5-265-00585-4.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600" i="0" u="none" strike="noStrike" cap="none" normalizeH="0" baseline="0" dirty="0" smtClean="0">
              <a:ln>
                <a:noFill/>
              </a:ln>
              <a:solidFill>
                <a:schemeClr val="tx1"/>
              </a:solidFill>
              <a:effectLst/>
              <a:cs typeface="Arial" charset="0"/>
            </a:endParaRPr>
          </a:p>
        </p:txBody>
      </p:sp>
      <p:pic>
        <p:nvPicPr>
          <p:cNvPr id="3076" name="Picture 4" descr="C:\Users\user1\Pictures\лихачев.jpg"/>
          <p:cNvPicPr>
            <a:picLocks noChangeAspect="1" noChangeArrowheads="1"/>
          </p:cNvPicPr>
          <p:nvPr/>
        </p:nvPicPr>
        <p:blipFill>
          <a:blip r:embed="rId2" cstate="print"/>
          <a:srcRect l="35505" r="7629"/>
          <a:stretch>
            <a:fillRect/>
          </a:stretch>
        </p:blipFill>
        <p:spPr bwMode="auto">
          <a:xfrm>
            <a:off x="251520" y="404664"/>
            <a:ext cx="1872208" cy="1859803"/>
          </a:xfrm>
          <a:prstGeom prst="rect">
            <a:avLst/>
          </a:prstGeom>
          <a:noFill/>
        </p:spPr>
      </p:pic>
      <p:pic>
        <p:nvPicPr>
          <p:cNvPr id="3077" name="Picture 5" descr="C:\Users\user1\Pictures\лихачев1.jpg"/>
          <p:cNvPicPr>
            <a:picLocks noChangeAspect="1" noChangeArrowheads="1"/>
          </p:cNvPicPr>
          <p:nvPr/>
        </p:nvPicPr>
        <p:blipFill>
          <a:blip r:embed="rId3" cstate="print"/>
          <a:srcRect/>
          <a:stretch>
            <a:fillRect/>
          </a:stretch>
        </p:blipFill>
        <p:spPr bwMode="auto">
          <a:xfrm>
            <a:off x="251520" y="2958627"/>
            <a:ext cx="1368152" cy="2008128"/>
          </a:xfrm>
          <a:prstGeom prst="rect">
            <a:avLst/>
          </a:prstGeom>
          <a:noFill/>
        </p:spPr>
      </p:pic>
      <p:pic>
        <p:nvPicPr>
          <p:cNvPr id="3078" name="Picture 6" descr="C:\Users\user1\Pictures\641-531-14438-2-Y1247188_m_700x700.jpg"/>
          <p:cNvPicPr>
            <a:picLocks noChangeAspect="1" noChangeArrowheads="1"/>
          </p:cNvPicPr>
          <p:nvPr/>
        </p:nvPicPr>
        <p:blipFill>
          <a:blip r:embed="rId4" cstate="print">
            <a:lum bright="10000" contrast="30000"/>
          </a:blip>
          <a:srcRect l="5607" t="3406" r="4719" b="4629"/>
          <a:stretch>
            <a:fillRect/>
          </a:stretch>
        </p:blipFill>
        <p:spPr bwMode="auto">
          <a:xfrm>
            <a:off x="5868144" y="2996952"/>
            <a:ext cx="1224136" cy="1944216"/>
          </a:xfrm>
          <a:prstGeom prst="rect">
            <a:avLst/>
          </a:prstGeom>
          <a:noFill/>
        </p:spPr>
      </p:pic>
      <p:sp>
        <p:nvSpPr>
          <p:cNvPr id="3079" name="Rectangle 7"/>
          <p:cNvSpPr>
            <a:spLocks noChangeArrowheads="1"/>
          </p:cNvSpPr>
          <p:nvPr/>
        </p:nvSpPr>
        <p:spPr bwMode="auto">
          <a:xfrm>
            <a:off x="4644008" y="5034082"/>
            <a:ext cx="4176464" cy="16004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just"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chemeClr val="tx1"/>
                </a:solidFill>
                <a:effectLst/>
                <a:cs typeface="Arial" charset="0"/>
              </a:rPr>
              <a:t>   </a:t>
            </a:r>
            <a:r>
              <a:rPr kumimoji="0" lang="ru-RU" sz="1600" i="0" u="none" strike="noStrike" cap="none" normalizeH="0" baseline="0" dirty="0" smtClean="0">
                <a:ln>
                  <a:noFill/>
                </a:ln>
                <a:solidFill>
                  <a:schemeClr val="tx1"/>
                </a:solidFill>
                <a:effectLst/>
                <a:cs typeface="Arial" charset="0"/>
              </a:rPr>
              <a:t>     Лихачев</a:t>
            </a:r>
            <a:r>
              <a:rPr kumimoji="0" lang="ru-RU" sz="1600" i="0" u="none" strike="noStrike" cap="none" normalizeH="0" baseline="0" dirty="0" smtClean="0">
                <a:ln>
                  <a:noFill/>
                </a:ln>
                <a:solidFill>
                  <a:schemeClr val="tx1"/>
                </a:solidFill>
                <a:effectLst/>
                <a:cs typeface="Arial" charset="0"/>
              </a:rPr>
              <a:t>, Д.С.Избранное : "Слово о полку Игореве" и культура его времени / Д. С. Лихачев. – Санкт-Петербург : LOGOS, 2000. - 528 с. - ISBN 5-87288-151-7.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charset="0"/>
              <a:cs typeface="Arial" charset="0"/>
            </a:endParaRPr>
          </a:p>
        </p:txBody>
      </p:sp>
      <p:sp>
        <p:nvSpPr>
          <p:cNvPr id="9" name="Прямоугольник 8"/>
          <p:cNvSpPr/>
          <p:nvPr/>
        </p:nvSpPr>
        <p:spPr>
          <a:xfrm>
            <a:off x="2116170" y="476672"/>
            <a:ext cx="5611281" cy="1077218"/>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solidFill>
                  <a:schemeClr val="tx2">
                    <a:lumMod val="50000"/>
                  </a:schemeClr>
                </a:solidFill>
                <a:effectLst>
                  <a:outerShdw blurRad="80000" dist="40000" dir="5040000" algn="tl">
                    <a:srgbClr val="000000">
                      <a:alpha val="30000"/>
                    </a:srgbClr>
                  </a:outerShdw>
                </a:effectLst>
              </a:rPr>
              <a:t>Дмитрий Сергеевич Лихачев</a:t>
            </a:r>
          </a:p>
          <a:p>
            <a:pPr algn="ctr"/>
            <a:r>
              <a:rPr lang="ru-RU" sz="3200" b="1" dirty="0" smtClean="0">
                <a:ln w="11430"/>
                <a:solidFill>
                  <a:schemeClr val="tx2">
                    <a:lumMod val="50000"/>
                  </a:schemeClr>
                </a:solidFill>
                <a:effectLst>
                  <a:outerShdw blurRad="80000" dist="40000" dir="5040000" algn="tl">
                    <a:srgbClr val="000000">
                      <a:alpha val="30000"/>
                    </a:srgbClr>
                  </a:outerShdw>
                </a:effectLst>
              </a:rPr>
              <a:t>(1906 -1999)</a:t>
            </a:r>
            <a:endParaRPr lang="ru-RU" sz="3200" b="1" dirty="0">
              <a:ln w="11430"/>
              <a:solidFill>
                <a:schemeClr val="tx2">
                  <a:lumMod val="50000"/>
                </a:schemeClr>
              </a:solidFill>
              <a:effectLst>
                <a:outerShdw blurRad="80000" dist="40000" dir="5040000" algn="tl">
                  <a:srgbClr val="000000">
                    <a:alpha val="30000"/>
                  </a:srgbClr>
                </a:outerShdw>
              </a:effectLst>
            </a:endParaRPr>
          </a:p>
        </p:txBody>
      </p:sp>
    </p:spTree>
  </p:cSld>
  <p:clrMapOvr>
    <a:masterClrMapping/>
  </p:clrMapOvr>
  <p:transition spd="slow" advClick="0" advTm="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fltVal val="0"/>
                                          </p:val>
                                        </p:tav>
                                        <p:tav tm="100000">
                                          <p:val>
                                            <p:strVal val="#ppt_w"/>
                                          </p:val>
                                        </p:tav>
                                      </p:tavLst>
                                    </p:anim>
                                    <p:anim calcmode="lin" valueType="num">
                                      <p:cBhvr>
                                        <p:cTn id="8" dur="2000" fill="hold"/>
                                        <p:tgtEl>
                                          <p:spTgt spid="9"/>
                                        </p:tgtEl>
                                        <p:attrNameLst>
                                          <p:attrName>ppt_h</p:attrName>
                                        </p:attrNameLst>
                                      </p:cBhvr>
                                      <p:tavLst>
                                        <p:tav tm="0">
                                          <p:val>
                                            <p:fltVal val="0"/>
                                          </p:val>
                                        </p:tav>
                                        <p:tav tm="100000">
                                          <p:val>
                                            <p:strVal val="#ppt_h"/>
                                          </p:val>
                                        </p:tav>
                                      </p:tavLst>
                                    </p:anim>
                                    <p:animEffect transition="in" filter="fade">
                                      <p:cBhvr>
                                        <p:cTn id="9" dur="2000"/>
                                        <p:tgtEl>
                                          <p:spTgt spid="9"/>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3076"/>
                                        </p:tgtEl>
                                        <p:attrNameLst>
                                          <p:attrName>style.visibility</p:attrName>
                                        </p:attrNameLst>
                                      </p:cBhvr>
                                      <p:to>
                                        <p:strVal val="visible"/>
                                      </p:to>
                                    </p:set>
                                    <p:animEffect transition="in" filter="wipe(down)">
                                      <p:cBhvr>
                                        <p:cTn id="13" dur="3000"/>
                                        <p:tgtEl>
                                          <p:spTgt spid="3076"/>
                                        </p:tgtEl>
                                      </p:cBhvr>
                                    </p:animEffect>
                                  </p:childTnLst>
                                </p:cTn>
                              </p:par>
                            </p:childTnLst>
                          </p:cTn>
                        </p:par>
                        <p:par>
                          <p:cTn id="14" fill="hold">
                            <p:stCondLst>
                              <p:cond delay="5000"/>
                            </p:stCondLst>
                            <p:childTnLst>
                              <p:par>
                                <p:cTn id="15" presetID="22" presetClass="entr" presetSubtype="4" fill="hold" nodeType="afterEffect">
                                  <p:stCondLst>
                                    <p:cond delay="0"/>
                                  </p:stCondLst>
                                  <p:childTnLst>
                                    <p:set>
                                      <p:cBhvr>
                                        <p:cTn id="16" dur="1" fill="hold">
                                          <p:stCondLst>
                                            <p:cond delay="0"/>
                                          </p:stCondLst>
                                        </p:cTn>
                                        <p:tgtEl>
                                          <p:spTgt spid="3077"/>
                                        </p:tgtEl>
                                        <p:attrNameLst>
                                          <p:attrName>style.visibility</p:attrName>
                                        </p:attrNameLst>
                                      </p:cBhvr>
                                      <p:to>
                                        <p:strVal val="visible"/>
                                      </p:to>
                                    </p:set>
                                    <p:animEffect transition="in" filter="wipe(down)">
                                      <p:cBhvr>
                                        <p:cTn id="17" dur="2000"/>
                                        <p:tgtEl>
                                          <p:spTgt spid="3077"/>
                                        </p:tgtEl>
                                      </p:cBhvr>
                                    </p:animEffect>
                                  </p:childTnLst>
                                </p:cTn>
                              </p:par>
                            </p:childTnLst>
                          </p:cTn>
                        </p:par>
                        <p:par>
                          <p:cTn id="18" fill="hold">
                            <p:stCondLst>
                              <p:cond delay="7000"/>
                            </p:stCondLst>
                            <p:childTnLst>
                              <p:par>
                                <p:cTn id="19" presetID="22" presetClass="entr" presetSubtype="4" fill="hold" nodeType="afterEffect">
                                  <p:stCondLst>
                                    <p:cond delay="0"/>
                                  </p:stCondLst>
                                  <p:childTnLst>
                                    <p:set>
                                      <p:cBhvr>
                                        <p:cTn id="20" dur="1" fill="hold">
                                          <p:stCondLst>
                                            <p:cond delay="0"/>
                                          </p:stCondLst>
                                        </p:cTn>
                                        <p:tgtEl>
                                          <p:spTgt spid="3078"/>
                                        </p:tgtEl>
                                        <p:attrNameLst>
                                          <p:attrName>style.visibility</p:attrName>
                                        </p:attrNameLst>
                                      </p:cBhvr>
                                      <p:to>
                                        <p:strVal val="visible"/>
                                      </p:to>
                                    </p:set>
                                    <p:animEffect transition="in" filter="wipe(down)">
                                      <p:cBhvr>
                                        <p:cTn id="21" dur="20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496" y="260648"/>
            <a:ext cx="8784976" cy="6186309"/>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algn="just">
              <a:lnSpc>
                <a:spcPct val="150000"/>
              </a:lnSpc>
            </a:pPr>
            <a:r>
              <a:rPr lang="ru-RU"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ru-RU"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ru-RU" sz="2800" b="1" dirty="0" smtClean="0">
                <a:ln w="11430"/>
                <a:solidFill>
                  <a:srgbClr val="B2B04A"/>
                </a:solidFill>
                <a:effectLst>
                  <a:outerShdw blurRad="80000" dist="40000" dir="5040000" algn="tl">
                    <a:srgbClr val="000000">
                      <a:alpha val="30000"/>
                    </a:srgbClr>
                  </a:outerShdw>
                </a:effectLst>
              </a:rPr>
              <a:t>Русская литература </a:t>
            </a:r>
            <a:r>
              <a:rPr lang="ru-RU" sz="2800" b="1" dirty="0" smtClean="0">
                <a:ln w="11430"/>
                <a:solidFill>
                  <a:srgbClr val="B2B04A"/>
                </a:solidFill>
                <a:effectLst>
                  <a:outerShdw blurRad="80000" dist="40000" dir="5040000" algn="tl">
                    <a:srgbClr val="000000">
                      <a:alpha val="30000"/>
                    </a:srgbClr>
                  </a:outerShdw>
                </a:effectLst>
              </a:rPr>
              <a:t>способствовала формированию определённого типа художественного сознания в литературах народов России, играя стимулирующую роль в их развитии.</a:t>
            </a:r>
          </a:p>
          <a:p>
            <a:pPr algn="just">
              <a:lnSpc>
                <a:spcPct val="150000"/>
              </a:lnSpc>
            </a:pPr>
            <a:r>
              <a:rPr lang="ru-RU" sz="2800" b="1" dirty="0" smtClean="0">
                <a:ln w="11430"/>
                <a:solidFill>
                  <a:srgbClr val="B2B04A"/>
                </a:solidFill>
                <a:effectLst>
                  <a:outerShdw blurRad="80000" dist="40000" dir="5040000" algn="tl">
                    <a:srgbClr val="000000">
                      <a:alpha val="30000"/>
                    </a:srgbClr>
                  </a:outerShdw>
                </a:effectLst>
              </a:rPr>
              <a:t>      </a:t>
            </a:r>
            <a:r>
              <a:rPr lang="ru-RU" sz="2800" b="1" dirty="0" smtClean="0">
                <a:ln w="11430"/>
                <a:solidFill>
                  <a:srgbClr val="B2B04A"/>
                </a:solidFill>
                <a:effectLst>
                  <a:outerShdw blurRad="80000" dist="40000" dir="5040000" algn="tl">
                    <a:srgbClr val="000000">
                      <a:alpha val="30000"/>
                    </a:srgbClr>
                  </a:outerShdw>
                </a:effectLst>
              </a:rPr>
              <a:t>		Русская </a:t>
            </a:r>
            <a:r>
              <a:rPr lang="ru-RU" sz="2800" b="1" dirty="0" smtClean="0">
                <a:ln w="11430"/>
                <a:solidFill>
                  <a:srgbClr val="B2B04A"/>
                </a:solidFill>
                <a:effectLst>
                  <a:outerShdw blurRad="80000" dist="40000" dir="5040000" algn="tl">
                    <a:srgbClr val="000000">
                      <a:alpha val="30000"/>
                    </a:srgbClr>
                  </a:outerShdw>
                </a:effectLst>
              </a:rPr>
              <a:t>классическая литература являлась для национальных писателей и поэтов сокровищницей идей и образов, школой художественного реализма, примером служения народу.</a:t>
            </a:r>
          </a:p>
          <a:p>
            <a:pPr algn="just"/>
            <a:r>
              <a:rPr lang="ru-RU" b="1" dirty="0" smtClean="0">
                <a:ln w="11430"/>
                <a:solidFill>
                  <a:srgbClr val="B2B04A"/>
                </a:solidFill>
                <a:effectLst>
                  <a:outerShdw blurRad="80000" dist="40000" dir="5040000" algn="tl">
                    <a:srgbClr val="000000">
                      <a:alpha val="30000"/>
                    </a:srgbClr>
                  </a:outerShdw>
                </a:effectLst>
              </a:rPr>
              <a:t> </a:t>
            </a:r>
            <a:endParaRPr lang="ru-RU" b="1" dirty="0">
              <a:ln w="11430"/>
              <a:solidFill>
                <a:srgbClr val="B2B04A"/>
              </a:solidFill>
              <a:effectLst>
                <a:outerShdw blurRad="80000" dist="40000" dir="5040000" algn="tl">
                  <a:srgbClr val="000000">
                    <a:alpha val="30000"/>
                  </a:srgbClr>
                </a:outerShdw>
              </a:effectLst>
            </a:endParaRPr>
          </a:p>
        </p:txBody>
      </p:sp>
    </p:spTree>
  </p:cSld>
  <p:clrMapOvr>
    <a:masterClrMapping/>
  </p:clrMapOvr>
  <p:transition spd="med" advClick="0" advTm="8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https://bibliotekaklimovo.ru/wp-content/uploads/2024/06/1631166-aleksandr-sergeevich-pushkin_medium.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https://bibliotekaklimovo.ru/wp-content/uploads/2024/06/1631166-aleksandr-sergeevich-pushkin_medium.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Прямоугольник 3"/>
          <p:cNvSpPr/>
          <p:nvPr/>
        </p:nvSpPr>
        <p:spPr>
          <a:xfrm>
            <a:off x="1763688" y="5589240"/>
            <a:ext cx="4536504" cy="861774"/>
          </a:xfrm>
          <a:prstGeom prst="rect">
            <a:avLst/>
          </a:prstGeom>
        </p:spPr>
        <p:txBody>
          <a:bodyPr wrap="square">
            <a:spAutoFit/>
          </a:bodyPr>
          <a:lstStyle/>
          <a:p>
            <a:pPr algn="just"/>
            <a:r>
              <a:rPr lang="ru-RU" b="1" dirty="0" smtClean="0"/>
              <a:t>  </a:t>
            </a:r>
            <a:r>
              <a:rPr lang="ru-RU" b="1" dirty="0" smtClean="0"/>
              <a:t>	</a:t>
            </a:r>
            <a:r>
              <a:rPr lang="ru-RU" sz="1600" dirty="0" smtClean="0"/>
              <a:t>Пушкин </a:t>
            </a:r>
            <a:r>
              <a:rPr lang="ru-RU" sz="1600" dirty="0" smtClean="0"/>
              <a:t>А. С.  «Евгений Онегин» : роман в стихах / А.С.Пушкин. — Москва : Художественная  литература,  1974. — 323 с.</a:t>
            </a:r>
            <a:endParaRPr lang="ru-RU" sz="1600" dirty="0"/>
          </a:p>
        </p:txBody>
      </p:sp>
      <p:pic>
        <p:nvPicPr>
          <p:cNvPr id="1029" name="Picture 5" descr="C:\Users\user1\Pictures\пушкин6.jpg"/>
          <p:cNvPicPr>
            <a:picLocks noChangeAspect="1" noChangeArrowheads="1"/>
          </p:cNvPicPr>
          <p:nvPr/>
        </p:nvPicPr>
        <p:blipFill>
          <a:blip r:embed="rId2" cstate="print"/>
          <a:srcRect/>
          <a:stretch>
            <a:fillRect/>
          </a:stretch>
        </p:blipFill>
        <p:spPr bwMode="auto">
          <a:xfrm>
            <a:off x="107504" y="116632"/>
            <a:ext cx="1944216" cy="1944216"/>
          </a:xfrm>
          <a:prstGeom prst="rect">
            <a:avLst/>
          </a:prstGeom>
          <a:noFill/>
        </p:spPr>
      </p:pic>
      <p:pic>
        <p:nvPicPr>
          <p:cNvPr id="1030" name="Picture 6" descr="C:\Users\user1\Pictures\1008490218.jpg"/>
          <p:cNvPicPr>
            <a:picLocks noChangeAspect="1" noChangeArrowheads="1"/>
          </p:cNvPicPr>
          <p:nvPr/>
        </p:nvPicPr>
        <p:blipFill>
          <a:blip r:embed="rId3" cstate="print"/>
          <a:srcRect/>
          <a:stretch>
            <a:fillRect/>
          </a:stretch>
        </p:blipFill>
        <p:spPr bwMode="auto">
          <a:xfrm>
            <a:off x="179512" y="4437112"/>
            <a:ext cx="1446858" cy="2225935"/>
          </a:xfrm>
          <a:prstGeom prst="rect">
            <a:avLst/>
          </a:prstGeom>
          <a:noFill/>
        </p:spPr>
      </p:pic>
      <p:sp>
        <p:nvSpPr>
          <p:cNvPr id="7" name="Прямоугольник 6"/>
          <p:cNvSpPr/>
          <p:nvPr/>
        </p:nvSpPr>
        <p:spPr>
          <a:xfrm>
            <a:off x="2051720" y="1052736"/>
            <a:ext cx="6912768" cy="4524315"/>
          </a:xfrm>
          <a:prstGeom prst="rect">
            <a:avLst/>
          </a:prstGeom>
        </p:spPr>
        <p:txBody>
          <a:bodyPr wrap="square">
            <a:spAutoFit/>
          </a:bodyPr>
          <a:lstStyle/>
          <a:p>
            <a:pPr lvl="0" algn="just" fontAlgn="base">
              <a:spcBef>
                <a:spcPct val="0"/>
              </a:spcBef>
              <a:spcAft>
                <a:spcPct val="0"/>
              </a:spcAft>
            </a:pPr>
            <a:r>
              <a:rPr lang="ru-RU" sz="1600" dirty="0" smtClean="0">
                <a:ea typeface="Times New Roman" pitchFamily="18" charset="0"/>
                <a:cs typeface="Times New Roman" pitchFamily="18" charset="0"/>
              </a:rPr>
              <a:t>       </a:t>
            </a:r>
            <a:r>
              <a:rPr lang="ru-RU" sz="1600" dirty="0" smtClean="0">
                <a:ea typeface="Times New Roman" pitchFamily="18" charset="0"/>
                <a:cs typeface="Times New Roman" pitchFamily="18" charset="0"/>
              </a:rPr>
              <a:t>	А.С</a:t>
            </a:r>
            <a:r>
              <a:rPr lang="ru-RU" sz="1600" dirty="0" smtClean="0">
                <a:ea typeface="Times New Roman" pitchFamily="18" charset="0"/>
                <a:cs typeface="Times New Roman" pitchFamily="18" charset="0"/>
              </a:rPr>
              <a:t>. Пушкин – родоначальник классической русской литературы и основоположник современного русского литературного языка</a:t>
            </a:r>
            <a:endParaRPr lang="ru-RU" sz="1600" dirty="0" smtClean="0">
              <a:ea typeface="Times New Roman" pitchFamily="18" charset="0"/>
              <a:cs typeface="Arial" pitchFamily="34" charset="0"/>
            </a:endParaRPr>
          </a:p>
          <a:p>
            <a:pPr lvl="0" algn="just" eaLnBrk="0" fontAlgn="base" hangingPunct="0">
              <a:spcBef>
                <a:spcPct val="0"/>
              </a:spcBef>
              <a:spcAft>
                <a:spcPct val="0"/>
              </a:spcAft>
            </a:pPr>
            <a:r>
              <a:rPr lang="ru-RU" sz="1600" dirty="0" smtClean="0">
                <a:ea typeface="Times New Roman" pitchFamily="18" charset="0"/>
                <a:cs typeface="Arial" pitchFamily="34" charset="0"/>
              </a:rPr>
              <a:t>       </a:t>
            </a:r>
            <a:r>
              <a:rPr lang="ru-RU" sz="1600" dirty="0" smtClean="0">
                <a:ea typeface="Times New Roman" pitchFamily="18" charset="0"/>
                <a:cs typeface="Arial" pitchFamily="34" charset="0"/>
              </a:rPr>
              <a:t>	Александр </a:t>
            </a:r>
            <a:r>
              <a:rPr lang="ru-RU" sz="1600" dirty="0" smtClean="0">
                <a:ea typeface="Times New Roman" pitchFamily="18" charset="0"/>
                <a:cs typeface="Arial" pitchFamily="34" charset="0"/>
              </a:rPr>
              <a:t>Сергеевич Пушкин – великий русский поэт. Это имя известно каждому человеку в нашей стране. Именно он родоначальник истинной и богатой русской поэзии. Поэтому так велика роль писателя в становлении русского литературного языка.</a:t>
            </a:r>
          </a:p>
          <a:p>
            <a:pPr lvl="0" algn="just" eaLnBrk="0" fontAlgn="base" hangingPunct="0">
              <a:spcBef>
                <a:spcPct val="0"/>
              </a:spcBef>
              <a:spcAft>
                <a:spcPct val="0"/>
              </a:spcAft>
            </a:pPr>
            <a:r>
              <a:rPr lang="ru-RU" sz="1600" dirty="0" smtClean="0">
                <a:ea typeface="Times New Roman" pitchFamily="18" charset="0"/>
                <a:cs typeface="Times New Roman" pitchFamily="18" charset="0"/>
              </a:rPr>
              <a:t>      </a:t>
            </a:r>
            <a:r>
              <a:rPr lang="ru-RU" sz="1600" dirty="0" smtClean="0">
                <a:ea typeface="Times New Roman" pitchFamily="18" charset="0"/>
                <a:cs typeface="Times New Roman" pitchFamily="18" charset="0"/>
              </a:rPr>
              <a:t>	 </a:t>
            </a:r>
            <a:r>
              <a:rPr lang="ru-RU" sz="1600" dirty="0" smtClean="0">
                <a:ea typeface="Times New Roman" pitchFamily="18" charset="0"/>
                <a:cs typeface="Times New Roman" pitchFamily="18" charset="0"/>
              </a:rPr>
              <a:t>Величие дела Пушкина состоит именно в том, что он прекрасно понимал, что язык создается народом. Поэт широчайшим образом воспользовался богатствами общенародного русского языка, придал ему особенную гибкость, живость и совершенство выражения в литературном употреблении; решительно устранял из литературной речи то, что не отвечало основному духу и законам живого русского общенародного языка.</a:t>
            </a:r>
            <a:endParaRPr lang="ru-RU" sz="1600" dirty="0" smtClean="0">
              <a:ea typeface="Times New Roman" pitchFamily="18" charset="0"/>
              <a:cs typeface="Arial" pitchFamily="34" charset="0"/>
            </a:endParaRPr>
          </a:p>
          <a:p>
            <a:pPr lvl="0" algn="just" eaLnBrk="0" fontAlgn="base" hangingPunct="0">
              <a:spcBef>
                <a:spcPct val="0"/>
              </a:spcBef>
              <a:spcAft>
                <a:spcPct val="0"/>
              </a:spcAft>
            </a:pPr>
            <a:r>
              <a:rPr lang="ru-RU" sz="1600" dirty="0" smtClean="0">
                <a:ea typeface="Times New Roman" pitchFamily="18" charset="0"/>
                <a:cs typeface="Times New Roman" pitchFamily="18" charset="0"/>
              </a:rPr>
              <a:t>      </a:t>
            </a:r>
            <a:r>
              <a:rPr lang="ru-RU" sz="1600" dirty="0" smtClean="0">
                <a:ea typeface="Times New Roman" pitchFamily="18" charset="0"/>
                <a:cs typeface="Times New Roman" pitchFamily="18" charset="0"/>
              </a:rPr>
              <a:t>	Александр </a:t>
            </a:r>
            <a:r>
              <a:rPr lang="ru-RU" sz="1600" dirty="0" smtClean="0">
                <a:ea typeface="Times New Roman" pitchFamily="18" charset="0"/>
                <a:cs typeface="Times New Roman" pitchFamily="18" charset="0"/>
              </a:rPr>
              <a:t>Сергеевич создавал непревзойденные образцы поэзии во всех родах и видах словесного искусства, обогатил все жанры литературы, вводя в них разговорный язык народа, охватил своим творчеством все сферы жизни русского народа, все его общественные слои – от крестьянства до высшего света, от деревенской избы до царского дворца.</a:t>
            </a:r>
            <a:endParaRPr lang="ru-RU" sz="1600" dirty="0" smtClean="0">
              <a:ea typeface="Times New Roman" pitchFamily="18" charset="0"/>
              <a:cs typeface="Arial" pitchFamily="34" charset="0"/>
            </a:endParaRPr>
          </a:p>
          <a:p>
            <a:pPr lvl="0" algn="just" eaLnBrk="0" fontAlgn="base" hangingPunct="0">
              <a:spcBef>
                <a:spcPct val="0"/>
              </a:spcBef>
              <a:spcAft>
                <a:spcPct val="0"/>
              </a:spcAft>
            </a:pPr>
            <a:r>
              <a:rPr lang="ru-RU" sz="1600" dirty="0" smtClean="0">
                <a:ea typeface="Times New Roman" pitchFamily="18" charset="0"/>
                <a:cs typeface="Times New Roman" pitchFamily="18" charset="0"/>
              </a:rPr>
              <a:t>   </a:t>
            </a:r>
            <a:endParaRPr lang="ru-RU" sz="1600" dirty="0" smtClean="0">
              <a:cs typeface="Arial" pitchFamily="34" charset="0"/>
            </a:endParaRPr>
          </a:p>
        </p:txBody>
      </p:sp>
      <p:sp>
        <p:nvSpPr>
          <p:cNvPr id="8" name="Прямоугольник 7"/>
          <p:cNvSpPr/>
          <p:nvPr/>
        </p:nvSpPr>
        <p:spPr>
          <a:xfrm>
            <a:off x="2539273" y="116633"/>
            <a:ext cx="5197127" cy="954107"/>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2800" b="1" cap="none" spc="0" dirty="0" smtClean="0">
                <a:ln w="11430"/>
                <a:solidFill>
                  <a:schemeClr val="tx2">
                    <a:lumMod val="50000"/>
                  </a:schemeClr>
                </a:solidFill>
                <a:effectLst>
                  <a:outerShdw blurRad="80000" dist="40000" dir="5040000" algn="tl">
                    <a:srgbClr val="000000">
                      <a:alpha val="30000"/>
                    </a:srgbClr>
                  </a:outerShdw>
                </a:effectLst>
              </a:rPr>
              <a:t>Александр Сергеевич Пушкин</a:t>
            </a:r>
          </a:p>
          <a:p>
            <a:pPr algn="ctr"/>
            <a:r>
              <a:rPr lang="ru-RU" sz="2800" b="1" dirty="0" smtClean="0">
                <a:ln w="11430"/>
                <a:solidFill>
                  <a:schemeClr val="tx2">
                    <a:lumMod val="50000"/>
                  </a:schemeClr>
                </a:solidFill>
                <a:effectLst>
                  <a:outerShdw blurRad="80000" dist="40000" dir="5040000" algn="tl">
                    <a:srgbClr val="000000">
                      <a:alpha val="30000"/>
                    </a:srgbClr>
                  </a:outerShdw>
                </a:effectLst>
              </a:rPr>
              <a:t>( 1799-1837)</a:t>
            </a:r>
            <a:endParaRPr lang="ru-RU" sz="2800" b="1" cap="none" spc="0" dirty="0">
              <a:ln w="11430"/>
              <a:solidFill>
                <a:schemeClr val="tx2">
                  <a:lumMod val="50000"/>
                </a:schemeClr>
              </a:solidFill>
              <a:effectLst>
                <a:outerShdw blurRad="80000" dist="40000" dir="5040000" algn="tl">
                  <a:srgbClr val="000000">
                    <a:alpha val="30000"/>
                  </a:srgbClr>
                </a:outerShdw>
              </a:effectLst>
            </a:endParaRPr>
          </a:p>
        </p:txBody>
      </p:sp>
    </p:spTree>
  </p:cSld>
  <p:clrMapOvr>
    <a:masterClrMapping/>
  </p:clrMapOvr>
  <p:transition spd="med" advClick="0"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ppt_w</p:attrName>
                                        </p:attrNameLst>
                                      </p:cBhvr>
                                      <p:tavLst>
                                        <p:tav tm="0">
                                          <p:val>
                                            <p:fltVal val="0"/>
                                          </p:val>
                                        </p:tav>
                                        <p:tav tm="100000">
                                          <p:val>
                                            <p:strVal val="#ppt_w"/>
                                          </p:val>
                                        </p:tav>
                                      </p:tavLst>
                                    </p:anim>
                                    <p:anim calcmode="lin" valueType="num">
                                      <p:cBhvr>
                                        <p:cTn id="8" dur="2000" fill="hold"/>
                                        <p:tgtEl>
                                          <p:spTgt spid="8"/>
                                        </p:tgtEl>
                                        <p:attrNameLst>
                                          <p:attrName>ppt_h</p:attrName>
                                        </p:attrNameLst>
                                      </p:cBhvr>
                                      <p:tavLst>
                                        <p:tav tm="0">
                                          <p:val>
                                            <p:fltVal val="0"/>
                                          </p:val>
                                        </p:tav>
                                        <p:tav tm="100000">
                                          <p:val>
                                            <p:strVal val="#ppt_h"/>
                                          </p:val>
                                        </p:tav>
                                      </p:tavLst>
                                    </p:anim>
                                    <p:animEffect transition="in" filter="fade">
                                      <p:cBhvr>
                                        <p:cTn id="9" dur="2000"/>
                                        <p:tgtEl>
                                          <p:spTgt spid="8"/>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1029"/>
                                        </p:tgtEl>
                                        <p:attrNameLst>
                                          <p:attrName>style.visibility</p:attrName>
                                        </p:attrNameLst>
                                      </p:cBhvr>
                                      <p:to>
                                        <p:strVal val="visible"/>
                                      </p:to>
                                    </p:set>
                                    <p:animEffect transition="in" filter="wipe(down)">
                                      <p:cBhvr>
                                        <p:cTn id="13" dur="2000"/>
                                        <p:tgtEl>
                                          <p:spTgt spid="1029"/>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1030"/>
                                        </p:tgtEl>
                                        <p:attrNameLst>
                                          <p:attrName>style.visibility</p:attrName>
                                        </p:attrNameLst>
                                      </p:cBhvr>
                                      <p:to>
                                        <p:strVal val="visible"/>
                                      </p:to>
                                    </p:set>
                                    <p:animEffect transition="in" filter="wipe(down)">
                                      <p:cBhvr>
                                        <p:cTn id="17" dur="2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9512" y="188640"/>
            <a:ext cx="8820472" cy="1323439"/>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algn="just"/>
            <a:r>
              <a:rPr lang="ru-RU"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a typeface="Times New Roman" pitchFamily="18" charset="0"/>
                <a:cs typeface="Times New Roman" pitchFamily="18" charset="0"/>
              </a:rPr>
              <a:t>      </a:t>
            </a:r>
            <a:r>
              <a:rPr lang="ru-RU"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a typeface="Times New Roman" pitchFamily="18" charset="0"/>
                <a:cs typeface="Times New Roman" pitchFamily="18" charset="0"/>
              </a:rPr>
              <a:t>	</a:t>
            </a:r>
            <a:r>
              <a:rPr lang="ru-RU" sz="2000" b="1" dirty="0" smtClean="0">
                <a:ln w="1905"/>
                <a:solidFill>
                  <a:srgbClr val="B2B04A"/>
                </a:solidFill>
                <a:effectLst>
                  <a:innerShdw blurRad="69850" dist="43180" dir="5400000">
                    <a:srgbClr val="000000">
                      <a:alpha val="65000"/>
                    </a:srgbClr>
                  </a:innerShdw>
                </a:effectLst>
                <a:ea typeface="Times New Roman" pitchFamily="18" charset="0"/>
                <a:cs typeface="Times New Roman" pitchFamily="18" charset="0"/>
              </a:rPr>
              <a:t>Дело </a:t>
            </a:r>
            <a:r>
              <a:rPr lang="ru-RU" sz="2000" b="1" dirty="0" smtClean="0">
                <a:ln w="1905"/>
                <a:solidFill>
                  <a:srgbClr val="B2B04A"/>
                </a:solidFill>
                <a:effectLst>
                  <a:innerShdw blurRad="69850" dist="43180" dir="5400000">
                    <a:srgbClr val="000000">
                      <a:alpha val="65000"/>
                    </a:srgbClr>
                  </a:innerShdw>
                </a:effectLst>
                <a:ea typeface="Times New Roman" pitchFamily="18" charset="0"/>
                <a:cs typeface="Times New Roman" pitchFamily="18" charset="0"/>
              </a:rPr>
              <a:t>Пушкина продолжили величайшие корифеи русской литературы – М. Лермонтов, Н. Гоголь, А. Герцен, И. Тургенев, Н. </a:t>
            </a:r>
            <a:r>
              <a:rPr lang="ru-RU" sz="2000" b="1" dirty="0" smtClean="0">
                <a:ln w="1905"/>
                <a:solidFill>
                  <a:srgbClr val="B2B04A"/>
                </a:solidFill>
                <a:effectLst>
                  <a:innerShdw blurRad="69850" dist="43180" dir="5400000">
                    <a:srgbClr val="000000">
                      <a:alpha val="65000"/>
                    </a:srgbClr>
                  </a:innerShdw>
                </a:effectLst>
                <a:ea typeface="Times New Roman" pitchFamily="18" charset="0"/>
                <a:cs typeface="Times New Roman" pitchFamily="18" charset="0"/>
              </a:rPr>
              <a:t>Чернышевский, Н</a:t>
            </a:r>
            <a:r>
              <a:rPr lang="ru-RU" sz="2000" b="1" dirty="0" smtClean="0">
                <a:ln w="1905"/>
                <a:solidFill>
                  <a:srgbClr val="B2B04A"/>
                </a:solidFill>
                <a:effectLst>
                  <a:innerShdw blurRad="69850" dist="43180" dir="5400000">
                    <a:srgbClr val="000000">
                      <a:alpha val="65000"/>
                    </a:srgbClr>
                  </a:innerShdw>
                </a:effectLst>
                <a:ea typeface="Times New Roman" pitchFamily="18" charset="0"/>
                <a:cs typeface="Times New Roman" pitchFamily="18" charset="0"/>
              </a:rPr>
              <a:t>. Добролюбов, М. Салтыков-Щедрин, Л. Толстой, А. Чехов, М. Горький</a:t>
            </a:r>
            <a:r>
              <a:rPr lang="ru-RU" sz="1600" b="1" dirty="0" smtClean="0">
                <a:ln w="1905"/>
                <a:solidFill>
                  <a:srgbClr val="B2B04A"/>
                </a:solidFill>
                <a:effectLst>
                  <a:innerShdw blurRad="69850" dist="43180" dir="5400000">
                    <a:srgbClr val="000000">
                      <a:alpha val="65000"/>
                    </a:srgbClr>
                  </a:innerShdw>
                </a:effectLst>
                <a:ea typeface="Times New Roman" pitchFamily="18" charset="0"/>
                <a:cs typeface="Times New Roman" pitchFamily="18" charset="0"/>
              </a:rPr>
              <a:t>.</a:t>
            </a:r>
            <a:endParaRPr lang="ru-RU" sz="1600" b="1" dirty="0">
              <a:ln w="1905"/>
              <a:solidFill>
                <a:srgbClr val="B2B04A"/>
              </a:solidFill>
              <a:effectLst>
                <a:innerShdw blurRad="69850" dist="43180" dir="5400000">
                  <a:srgbClr val="000000">
                    <a:alpha val="65000"/>
                  </a:srgbClr>
                </a:innerShdw>
              </a:effectLst>
            </a:endParaRPr>
          </a:p>
        </p:txBody>
      </p:sp>
      <p:sp>
        <p:nvSpPr>
          <p:cNvPr id="4" name="Прямоугольник 3"/>
          <p:cNvSpPr/>
          <p:nvPr/>
        </p:nvSpPr>
        <p:spPr>
          <a:xfrm>
            <a:off x="0" y="3140968"/>
            <a:ext cx="3888432" cy="1107996"/>
          </a:xfrm>
          <a:prstGeom prst="rect">
            <a:avLst/>
          </a:prstGeom>
        </p:spPr>
        <p:txBody>
          <a:bodyPr wrap="square">
            <a:spAutoFit/>
          </a:bodyPr>
          <a:lstStyle/>
          <a:p>
            <a:pPr algn="just"/>
            <a:r>
              <a:rPr lang="ru-RU" dirty="0" smtClean="0"/>
              <a:t>  </a:t>
            </a:r>
            <a:r>
              <a:rPr lang="ru-RU" dirty="0"/>
              <a:t> </a:t>
            </a:r>
            <a:r>
              <a:rPr lang="ru-RU" dirty="0" smtClean="0"/>
              <a:t>   </a:t>
            </a:r>
            <a:r>
              <a:rPr lang="ru-RU" dirty="0" smtClean="0"/>
              <a:t> </a:t>
            </a:r>
            <a:r>
              <a:rPr lang="ru-RU" sz="1600" dirty="0" smtClean="0"/>
              <a:t>Лермонтов, М. Ю. Стихотворения. Поэмы. Маскарад / М.Ю.Лермонтов. — Москва : Художественная литература, 1977. — 300 с. </a:t>
            </a:r>
            <a:endParaRPr lang="ru-RU" sz="1600" dirty="0"/>
          </a:p>
        </p:txBody>
      </p:sp>
      <p:sp>
        <p:nvSpPr>
          <p:cNvPr id="3074" name="AutoShape 2" descr="Picture backgroun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075" name="Picture 3" descr="C:\Users\user1\Pictures\m_ju_lermontov_stikhotvorenija_poemy_maskarad_1977_g.jpg"/>
          <p:cNvPicPr>
            <a:picLocks noChangeAspect="1" noChangeArrowheads="1"/>
          </p:cNvPicPr>
          <p:nvPr/>
        </p:nvPicPr>
        <p:blipFill>
          <a:blip r:embed="rId2" cstate="print">
            <a:lum bright="-10000" contrast="30000"/>
          </a:blip>
          <a:srcRect l="4866" t="3269" r="7551" b="5194"/>
          <a:stretch>
            <a:fillRect/>
          </a:stretch>
        </p:blipFill>
        <p:spPr bwMode="auto">
          <a:xfrm>
            <a:off x="1115616" y="1487592"/>
            <a:ext cx="1080120" cy="1687688"/>
          </a:xfrm>
          <a:prstGeom prst="rect">
            <a:avLst/>
          </a:prstGeom>
          <a:noFill/>
        </p:spPr>
      </p:pic>
      <p:sp>
        <p:nvSpPr>
          <p:cNvPr id="7" name="Прямоугольник 6"/>
          <p:cNvSpPr/>
          <p:nvPr/>
        </p:nvSpPr>
        <p:spPr>
          <a:xfrm>
            <a:off x="1475656" y="5805264"/>
            <a:ext cx="5742384" cy="338554"/>
          </a:xfrm>
          <a:prstGeom prst="rect">
            <a:avLst/>
          </a:prstGeom>
        </p:spPr>
        <p:txBody>
          <a:bodyPr wrap="square">
            <a:spAutoFit/>
          </a:bodyPr>
          <a:lstStyle/>
          <a:p>
            <a:r>
              <a:rPr lang="ru-RU" sz="1600" dirty="0" smtClean="0"/>
              <a:t>  </a:t>
            </a:r>
            <a:endParaRPr lang="ru-RU" sz="1600" dirty="0"/>
          </a:p>
        </p:txBody>
      </p:sp>
      <p:pic>
        <p:nvPicPr>
          <p:cNvPr id="3077" name="Picture 5" descr="https://avatars.mds.yandex.net/get-mpic/6256254/img_id2057718496194688106.jpeg/orig"/>
          <p:cNvPicPr>
            <a:picLocks noChangeAspect="1" noChangeArrowheads="1"/>
          </p:cNvPicPr>
          <p:nvPr/>
        </p:nvPicPr>
        <p:blipFill>
          <a:blip r:embed="rId3" cstate="print"/>
          <a:srcRect l="3545" t="2254" r="4293" b="815"/>
          <a:stretch>
            <a:fillRect/>
          </a:stretch>
        </p:blipFill>
        <p:spPr bwMode="auto">
          <a:xfrm>
            <a:off x="1619672" y="3933056"/>
            <a:ext cx="1152128" cy="1717766"/>
          </a:xfrm>
          <a:prstGeom prst="rect">
            <a:avLst/>
          </a:prstGeom>
          <a:noFill/>
        </p:spPr>
      </p:pic>
      <p:sp>
        <p:nvSpPr>
          <p:cNvPr id="3079" name="Rectangle 7"/>
          <p:cNvSpPr>
            <a:spLocks noChangeArrowheads="1"/>
          </p:cNvSpPr>
          <p:nvPr/>
        </p:nvSpPr>
        <p:spPr bwMode="auto">
          <a:xfrm>
            <a:off x="0" y="5589240"/>
            <a:ext cx="5616624" cy="11079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l"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chemeClr val="tx1"/>
                </a:solidFill>
                <a:effectLst/>
                <a:cs typeface="Arial" charset="0"/>
              </a:rPr>
              <a:t>   </a:t>
            </a:r>
            <a:r>
              <a:rPr kumimoji="0" lang="ru-RU" sz="1600" i="0" u="none" strike="noStrike" cap="none" normalizeH="0" baseline="0" dirty="0" smtClean="0">
                <a:ln>
                  <a:noFill/>
                </a:ln>
                <a:solidFill>
                  <a:schemeClr val="tx1"/>
                </a:solidFill>
                <a:effectLst/>
                <a:cs typeface="Arial" charset="0"/>
              </a:rPr>
              <a:t>	Гоголь</a:t>
            </a:r>
            <a:r>
              <a:rPr kumimoji="0" lang="ru-RU" sz="1600" i="0" u="none" strike="noStrike" cap="none" normalizeH="0" baseline="0" dirty="0" smtClean="0">
                <a:ln>
                  <a:noFill/>
                </a:ln>
                <a:solidFill>
                  <a:schemeClr val="tx1"/>
                </a:solidFill>
                <a:effectLst/>
                <a:cs typeface="Arial" charset="0"/>
              </a:rPr>
              <a:t>, Н. В.Вечера на хуторе близ Диканьки : повести / Николай Гоголь. - Санкт-Петербург : Азбука , Азбука-Аттикус, 2018. – 320 с.- ISBN 978-5-389-05080-8.</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charset="0"/>
              <a:cs typeface="Arial" charset="0"/>
            </a:endParaRPr>
          </a:p>
        </p:txBody>
      </p:sp>
      <p:pic>
        <p:nvPicPr>
          <p:cNvPr id="11" name="Picture 1" descr="C:\Users\user1\Pictures\6017744547.jpg"/>
          <p:cNvPicPr>
            <a:picLocks noChangeAspect="1" noChangeArrowheads="1"/>
          </p:cNvPicPr>
          <p:nvPr/>
        </p:nvPicPr>
        <p:blipFill>
          <a:blip r:embed="rId4" cstate="print"/>
          <a:srcRect/>
          <a:stretch>
            <a:fillRect/>
          </a:stretch>
        </p:blipFill>
        <p:spPr bwMode="auto">
          <a:xfrm>
            <a:off x="6372200" y="4869160"/>
            <a:ext cx="1224136" cy="1844824"/>
          </a:xfrm>
          <a:prstGeom prst="rect">
            <a:avLst/>
          </a:prstGeom>
          <a:noFill/>
        </p:spPr>
      </p:pic>
      <p:sp>
        <p:nvSpPr>
          <p:cNvPr id="12" name="Прямоугольник 11"/>
          <p:cNvSpPr/>
          <p:nvPr/>
        </p:nvSpPr>
        <p:spPr>
          <a:xfrm>
            <a:off x="4283968" y="4005064"/>
            <a:ext cx="4860032" cy="830997"/>
          </a:xfrm>
          <a:prstGeom prst="rect">
            <a:avLst/>
          </a:prstGeom>
        </p:spPr>
        <p:txBody>
          <a:bodyPr wrap="square">
            <a:spAutoFit/>
          </a:bodyPr>
          <a:lstStyle/>
          <a:p>
            <a:r>
              <a:rPr lang="ru-RU"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Салтыков-Щедрин </a:t>
            </a:r>
            <a:r>
              <a:rPr lang="ru-RU" sz="1600" dirty="0" smtClean="0">
                <a:latin typeface="Times New Roman" pitchFamily="18" charset="0"/>
                <a:cs typeface="Times New Roman" pitchFamily="18" charset="0"/>
              </a:rPr>
              <a:t>М. Е. История одного города / </a:t>
            </a:r>
            <a:r>
              <a:rPr lang="ru-RU" sz="1600" dirty="0" smtClean="0">
                <a:latin typeface="Times New Roman" pitchFamily="18" charset="0"/>
                <a:cs typeface="Times New Roman" pitchFamily="18" charset="0"/>
              </a:rPr>
              <a:t>М.Е</a:t>
            </a:r>
            <a:r>
              <a:rPr lang="ru-RU" sz="1600" dirty="0" smtClean="0">
                <a:latin typeface="Times New Roman" pitchFamily="18" charset="0"/>
                <a:cs typeface="Times New Roman" pitchFamily="18" charset="0"/>
              </a:rPr>
              <a:t>. Салтыков-Щедрин. — Москва : АСТ, 2022. — 320 с. -  ISBN 978-5-17-094710-2. </a:t>
            </a:r>
          </a:p>
        </p:txBody>
      </p:sp>
      <p:sp>
        <p:nvSpPr>
          <p:cNvPr id="3080" name="Rectangle 8"/>
          <p:cNvSpPr>
            <a:spLocks noChangeArrowheads="1"/>
          </p:cNvSpPr>
          <p:nvPr/>
        </p:nvSpPr>
        <p:spPr bwMode="auto">
          <a:xfrm>
            <a:off x="5616624" y="2132856"/>
            <a:ext cx="3419872"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just"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chemeClr val="tx1"/>
                </a:solidFill>
                <a:effectLst/>
                <a:cs typeface="Arial" charset="0"/>
              </a:rPr>
              <a:t>      Толстой, Л. Н.Война и мир : роман  / Л. Н. Толстой ; комментарий Л. Д. </a:t>
            </a:r>
            <a:r>
              <a:rPr kumimoji="0" lang="ru-RU" sz="1600" i="0" u="none" strike="noStrike" cap="none" normalizeH="0" baseline="0" dirty="0" err="1" smtClean="0">
                <a:ln>
                  <a:noFill/>
                </a:ln>
                <a:solidFill>
                  <a:schemeClr val="tx1"/>
                </a:solidFill>
                <a:effectLst/>
                <a:cs typeface="Arial" charset="0"/>
              </a:rPr>
              <a:t>Опульской</a:t>
            </a:r>
            <a:r>
              <a:rPr kumimoji="0" lang="ru-RU" sz="1600" i="0" u="none" strike="noStrike" cap="none" normalizeH="0" baseline="0" dirty="0" smtClean="0">
                <a:ln>
                  <a:noFill/>
                </a:ln>
                <a:solidFill>
                  <a:schemeClr val="tx1"/>
                </a:solidFill>
                <a:effectLst/>
                <a:cs typeface="Arial" charset="0"/>
              </a:rPr>
              <a:t>. - Москва : Просвещение, 1981. - (Школьная библиотека).</a:t>
            </a:r>
            <a:br>
              <a:rPr kumimoji="0" lang="ru-RU" sz="1600" i="0" u="none" strike="noStrike" cap="none" normalizeH="0" baseline="0" dirty="0" smtClean="0">
                <a:ln>
                  <a:noFill/>
                </a:ln>
                <a:solidFill>
                  <a:schemeClr val="tx1"/>
                </a:solidFill>
                <a:effectLst/>
                <a:cs typeface="Arial" charset="0"/>
              </a:rPr>
            </a:br>
            <a:r>
              <a:rPr kumimoji="0" lang="ru-RU" sz="1600" i="0" u="none" strike="noStrike" cap="none" normalizeH="0" baseline="0" dirty="0" smtClean="0">
                <a:ln>
                  <a:noFill/>
                </a:ln>
                <a:solidFill>
                  <a:schemeClr val="tx1"/>
                </a:solidFill>
                <a:effectLst/>
                <a:cs typeface="Arial" charset="0"/>
              </a:rPr>
              <a:t>Т. 1. - 1981. – 287с.</a:t>
            </a:r>
          </a:p>
        </p:txBody>
      </p:sp>
      <p:sp>
        <p:nvSpPr>
          <p:cNvPr id="3082" name="AutoShape 10" descr="https://spblib.ru:443/ru/catalog?p_p_id=ru_spb_iac_esbo_portal_catalog_CatalogPortlet&amp;p_p_lifecycle=2&amp;p_p_state=normal&amp;p_p_mode=view&amp;p_p_resource_id=%2Fcover&amp;p_p_cacheability=cacheLevelPage&amp;_ru_spb_iac_esbo_portal_catalog_CatalogPortlet_url=http%3A%2F%2Fftp.libs.spb.ru%2Fcovers%2Fimages2%2Fcover_19518021-ks_2024-05-15_10-10-00.jpg&amp;_ru_spb_iac_esbo_portal_catalog_CatalogPortlet_mvcRenderCommandName=%2Fpublication&amp;_ru_spb_iac_esbo_portal_catalog_CatalogPortlet_ysclid=mkpc1hmly7543109399&amp;_ru_spb_iac_esbo_portal_catalog_CatalogPortlet_publicationId=12302508&amp;_ru_spb_iac_esbo_portal_catalog_CatalogPortlet_slug=voyna-i-mir-t-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083" name="Picture 11" descr="C:\Users\user1\Pictures\1002449103.jpg"/>
          <p:cNvPicPr>
            <a:picLocks noChangeAspect="1" noChangeArrowheads="1"/>
          </p:cNvPicPr>
          <p:nvPr/>
        </p:nvPicPr>
        <p:blipFill>
          <a:blip r:embed="rId5" cstate="print">
            <a:clrChange>
              <a:clrFrom>
                <a:srgbClr val="FFFFFF"/>
              </a:clrFrom>
              <a:clrTo>
                <a:srgbClr val="FFFFFF">
                  <a:alpha val="0"/>
                </a:srgbClr>
              </a:clrTo>
            </a:clrChange>
          </a:blip>
          <a:srcRect l="11394" t="5351" r="11130" b="8765"/>
          <a:stretch>
            <a:fillRect/>
          </a:stretch>
        </p:blipFill>
        <p:spPr bwMode="auto">
          <a:xfrm>
            <a:off x="3995936" y="1628800"/>
            <a:ext cx="1371032" cy="1872208"/>
          </a:xfrm>
          <a:prstGeom prst="rect">
            <a:avLst/>
          </a:prstGeom>
          <a:noFill/>
        </p:spPr>
      </p:pic>
    </p:spTree>
  </p:cSld>
  <p:clrMapOvr>
    <a:masterClrMapping/>
  </p:clrMapOvr>
  <p:transition spd="med" advClick="0"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3075"/>
                                        </p:tgtEl>
                                        <p:attrNameLst>
                                          <p:attrName>style.visibility</p:attrName>
                                        </p:attrNameLst>
                                      </p:cBhvr>
                                      <p:to>
                                        <p:strVal val="visible"/>
                                      </p:to>
                                    </p:set>
                                    <p:animEffect transition="in" filter="wipe(down)">
                                      <p:cBhvr>
                                        <p:cTn id="13" dur="2000"/>
                                        <p:tgtEl>
                                          <p:spTgt spid="3075"/>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3083"/>
                                        </p:tgtEl>
                                        <p:attrNameLst>
                                          <p:attrName>style.visibility</p:attrName>
                                        </p:attrNameLst>
                                      </p:cBhvr>
                                      <p:to>
                                        <p:strVal val="visible"/>
                                      </p:to>
                                    </p:set>
                                    <p:animEffect transition="in" filter="wipe(down)">
                                      <p:cBhvr>
                                        <p:cTn id="17" dur="2000"/>
                                        <p:tgtEl>
                                          <p:spTgt spid="3083"/>
                                        </p:tgtEl>
                                      </p:cBhvr>
                                    </p:animEffect>
                                  </p:childTnLst>
                                </p:cTn>
                              </p:par>
                            </p:childTnLst>
                          </p:cTn>
                        </p:par>
                        <p:par>
                          <p:cTn id="18" fill="hold">
                            <p:stCondLst>
                              <p:cond delay="6000"/>
                            </p:stCondLst>
                            <p:childTnLst>
                              <p:par>
                                <p:cTn id="19" presetID="22" presetClass="entr" presetSubtype="4" fill="hold" nodeType="afterEffect">
                                  <p:stCondLst>
                                    <p:cond delay="0"/>
                                  </p:stCondLst>
                                  <p:childTnLst>
                                    <p:set>
                                      <p:cBhvr>
                                        <p:cTn id="20" dur="1" fill="hold">
                                          <p:stCondLst>
                                            <p:cond delay="0"/>
                                          </p:stCondLst>
                                        </p:cTn>
                                        <p:tgtEl>
                                          <p:spTgt spid="3077"/>
                                        </p:tgtEl>
                                        <p:attrNameLst>
                                          <p:attrName>style.visibility</p:attrName>
                                        </p:attrNameLst>
                                      </p:cBhvr>
                                      <p:to>
                                        <p:strVal val="visible"/>
                                      </p:to>
                                    </p:set>
                                    <p:animEffect transition="in" filter="wipe(down)">
                                      <p:cBhvr>
                                        <p:cTn id="21" dur="2000"/>
                                        <p:tgtEl>
                                          <p:spTgt spid="3077"/>
                                        </p:tgtEl>
                                      </p:cBhvr>
                                    </p:animEffect>
                                  </p:childTnLst>
                                </p:cTn>
                              </p:par>
                            </p:childTnLst>
                          </p:cTn>
                        </p:par>
                        <p:par>
                          <p:cTn id="22" fill="hold">
                            <p:stCondLst>
                              <p:cond delay="8000"/>
                            </p:stCondLst>
                            <p:childTnLst>
                              <p:par>
                                <p:cTn id="23" presetID="22" presetClass="entr" presetSubtype="4"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2411760" y="980728"/>
            <a:ext cx="5976664"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l"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chemeClr val="tx1"/>
                </a:solidFill>
                <a:effectLst/>
                <a:cs typeface="Arial" charset="0"/>
              </a:rPr>
              <a:t>   </a:t>
            </a:r>
            <a:r>
              <a:rPr kumimoji="0" lang="ru-RU" sz="1600" i="0" u="none" strike="noStrike" cap="none" normalizeH="0" baseline="0" dirty="0" smtClean="0">
                <a:ln>
                  <a:noFill/>
                </a:ln>
                <a:solidFill>
                  <a:schemeClr val="tx1"/>
                </a:solidFill>
                <a:effectLst/>
                <a:cs typeface="Arial" charset="0"/>
              </a:rPr>
              <a:t>	Чехов</a:t>
            </a:r>
            <a:r>
              <a:rPr kumimoji="0" lang="ru-RU" sz="1600" i="0" u="none" strike="noStrike" cap="none" normalizeH="0" baseline="0" dirty="0" smtClean="0">
                <a:ln>
                  <a:noFill/>
                </a:ln>
                <a:solidFill>
                  <a:schemeClr val="tx1"/>
                </a:solidFill>
                <a:effectLst/>
                <a:cs typeface="Arial" charset="0"/>
              </a:rPr>
              <a:t>, А.П.Собрание сочинений в 8 т. Т. 1  / А. П. Чехов. - Москва : Правда, 1970. - 447 с</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600" b="0" i="0" u="none" strike="noStrike" cap="none" normalizeH="0" baseline="0" dirty="0" smtClean="0">
              <a:ln>
                <a:noFill/>
              </a:ln>
              <a:solidFill>
                <a:schemeClr val="tx1"/>
              </a:solidFill>
              <a:effectLst/>
              <a:cs typeface="Arial" charset="0"/>
            </a:endParaRPr>
          </a:p>
        </p:txBody>
      </p:sp>
      <p:pic>
        <p:nvPicPr>
          <p:cNvPr id="2050" name="Picture 2" descr="C:\Users\user1\Pictures\7177375649.jp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51520" y="116632"/>
            <a:ext cx="2088232" cy="2088232"/>
          </a:xfrm>
          <a:prstGeom prst="rect">
            <a:avLst/>
          </a:prstGeom>
          <a:noFill/>
        </p:spPr>
      </p:pic>
      <p:sp>
        <p:nvSpPr>
          <p:cNvPr id="5" name="Прямоугольник 4"/>
          <p:cNvSpPr/>
          <p:nvPr/>
        </p:nvSpPr>
        <p:spPr>
          <a:xfrm>
            <a:off x="179512" y="5534561"/>
            <a:ext cx="4464496" cy="1323439"/>
          </a:xfrm>
          <a:prstGeom prst="rect">
            <a:avLst/>
          </a:prstGeom>
        </p:spPr>
        <p:txBody>
          <a:bodyPr wrap="square">
            <a:spAutoFit/>
          </a:bodyPr>
          <a:lstStyle/>
          <a:p>
            <a:pPr algn="just"/>
            <a:r>
              <a:rPr lang="ru-RU" sz="1600" dirty="0" smtClean="0"/>
              <a:t>   </a:t>
            </a:r>
            <a:r>
              <a:rPr lang="ru-RU" sz="1600" dirty="0"/>
              <a:t> </a:t>
            </a:r>
            <a:r>
              <a:rPr lang="ru-RU" sz="1600" dirty="0" smtClean="0"/>
              <a:t>     </a:t>
            </a:r>
            <a:r>
              <a:rPr lang="ru-RU" sz="1600" dirty="0" smtClean="0"/>
              <a:t>Бунин</a:t>
            </a:r>
            <a:r>
              <a:rPr lang="ru-RU" sz="1600" dirty="0" smtClean="0"/>
              <a:t>, И. А.Антоновские яблоки : повести и рассказы / И. А. Бунин ; составление и предисловие В. И. Кулешова ; художник И. Л. Ушаков. — Москва : Советская Россия, 1980. — 272с. </a:t>
            </a:r>
            <a:endParaRPr lang="ru-RU" sz="1600" dirty="0"/>
          </a:p>
        </p:txBody>
      </p:sp>
      <p:pic>
        <p:nvPicPr>
          <p:cNvPr id="2051" name="Picture 3" descr="C:\Users\user1\Pictures\6779141996.jpg"/>
          <p:cNvPicPr>
            <a:picLocks noChangeAspect="1" noChangeArrowheads="1"/>
          </p:cNvPicPr>
          <p:nvPr/>
        </p:nvPicPr>
        <p:blipFill>
          <a:blip r:embed="rId3" cstate="print">
            <a:duotone>
              <a:prstClr val="black"/>
              <a:srgbClr val="FFFF00">
                <a:tint val="45000"/>
                <a:satMod val="400000"/>
              </a:srgbClr>
            </a:duotone>
          </a:blip>
          <a:srcRect l="9750" t="2551" r="5746" b="3068"/>
          <a:stretch>
            <a:fillRect/>
          </a:stretch>
        </p:blipFill>
        <p:spPr bwMode="auto">
          <a:xfrm>
            <a:off x="179512" y="3356992"/>
            <a:ext cx="1416806" cy="2016224"/>
          </a:xfrm>
          <a:prstGeom prst="rect">
            <a:avLst/>
          </a:prstGeom>
          <a:noFill/>
        </p:spPr>
      </p:pic>
      <p:sp>
        <p:nvSpPr>
          <p:cNvPr id="2052" name="Rectangle 4"/>
          <p:cNvSpPr>
            <a:spLocks noChangeArrowheads="1"/>
          </p:cNvSpPr>
          <p:nvPr/>
        </p:nvSpPr>
        <p:spPr bwMode="auto">
          <a:xfrm>
            <a:off x="4572000" y="2826127"/>
            <a:ext cx="4320480" cy="427809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1" algn="just" fontAlgn="base">
              <a:spcBef>
                <a:spcPct val="0"/>
              </a:spcBef>
              <a:spcAft>
                <a:spcPct val="0"/>
              </a:spcAft>
            </a:pPr>
            <a:r>
              <a:rPr lang="ru-RU" sz="1600" dirty="0">
                <a:cs typeface="Arial" charset="0"/>
              </a:rPr>
              <a:t>	</a:t>
            </a:r>
            <a:r>
              <a:rPr kumimoji="0" lang="ru-RU" sz="1600" i="0" u="none" strike="noStrike" cap="none" normalizeH="0" baseline="0" dirty="0" smtClean="0">
                <a:ln>
                  <a:noFill/>
                </a:ln>
                <a:solidFill>
                  <a:schemeClr val="tx1"/>
                </a:solidFill>
                <a:effectLst/>
                <a:cs typeface="Arial" charset="0"/>
              </a:rPr>
              <a:t>Бунин</a:t>
            </a:r>
            <a:r>
              <a:rPr kumimoji="0" lang="ru-RU" sz="1600" i="0" u="none" strike="noStrike" cap="none" normalizeH="0" baseline="0" dirty="0" smtClean="0">
                <a:ln>
                  <a:noFill/>
                </a:ln>
                <a:solidFill>
                  <a:schemeClr val="tx1"/>
                </a:solidFill>
                <a:effectLst/>
                <a:cs typeface="Arial" charset="0"/>
              </a:rPr>
              <a:t>, И.А.Собрание сочинений  : в 6 т.</a:t>
            </a:r>
            <a:r>
              <a:rPr lang="ru-RU" sz="1600" dirty="0" smtClean="0"/>
              <a:t> Собрание сочинений : в 6 томах / И. А. Бунин ; редакционная коллегия: Ю. В. Бондарев,</a:t>
            </a:r>
            <a:r>
              <a:rPr lang="ru-RU" sz="1600" dirty="0" smtClean="0">
                <a:cs typeface="Arial" charset="0"/>
              </a:rPr>
              <a:t> О.Н.Михайлов, В.П. </a:t>
            </a:r>
            <a:r>
              <a:rPr lang="ru-RU" sz="1600" dirty="0" err="1" smtClean="0">
                <a:cs typeface="Arial" charset="0"/>
              </a:rPr>
              <a:t>Рынкевич</a:t>
            </a:r>
            <a:r>
              <a:rPr lang="ru-RU" sz="1600" dirty="0" smtClean="0">
                <a:cs typeface="Arial" charset="0"/>
              </a:rPr>
              <a:t>.</a:t>
            </a:r>
            <a:r>
              <a:rPr lang="ru-RU" sz="1600" dirty="0" smtClean="0"/>
              <a:t> - Москва : Художественная литература, 1987 - 1988. </a:t>
            </a:r>
          </a:p>
          <a:p>
            <a:pPr lvl="1" algn="just" fontAlgn="base">
              <a:spcBef>
                <a:spcPct val="0"/>
              </a:spcBef>
              <a:spcAft>
                <a:spcPct val="0"/>
              </a:spcAft>
            </a:pPr>
            <a:endParaRPr lang="ru-RU" sz="1600" dirty="0" smtClean="0"/>
          </a:p>
          <a:p>
            <a:pPr lvl="1" algn="just" fontAlgn="base">
              <a:spcBef>
                <a:spcPct val="0"/>
              </a:spcBef>
              <a:spcAft>
                <a:spcPct val="0"/>
              </a:spcAft>
            </a:pPr>
            <a:r>
              <a:rPr lang="ru-RU" sz="1600" dirty="0" smtClean="0"/>
              <a:t>	Т</a:t>
            </a:r>
            <a:r>
              <a:rPr lang="ru-RU" sz="1600" dirty="0" smtClean="0"/>
              <a:t>. 1 : Стихотворения, 1888-1952 ; Переводы / вступительная статья А. Т. Твардовского ; составление, подготовка текста и комментарии А. К. </a:t>
            </a:r>
            <a:r>
              <a:rPr lang="ru-RU" sz="1600" dirty="0" err="1" smtClean="0"/>
              <a:t>Бабореко</a:t>
            </a:r>
            <a:r>
              <a:rPr lang="ru-RU" sz="1600" dirty="0" smtClean="0"/>
              <a:t> ; послесловие О. Н. Михайлова. - 1987. – 687 с.</a:t>
            </a:r>
          </a:p>
          <a:p>
            <a:pPr lvl="1" fontAlgn="base">
              <a:spcBef>
                <a:spcPct val="0"/>
              </a:spcBef>
              <a:spcAft>
                <a:spcPct val="0"/>
              </a:spcAft>
            </a:pPr>
            <a:endParaRPr lang="ru-RU" sz="1600" dirty="0" smtClean="0"/>
          </a:p>
          <a:p>
            <a:pPr lvl="1" fontAlgn="base">
              <a:spcBef>
                <a:spcPct val="0"/>
              </a:spcBef>
              <a:spcAft>
                <a:spcPct val="0"/>
              </a:spcAft>
            </a:pPr>
            <a:endParaRPr lang="ru-RU" sz="1600" dirty="0" smtClean="0"/>
          </a:p>
          <a:p>
            <a:pPr lvl="1" fontAlgn="base">
              <a:spcBef>
                <a:spcPct val="0"/>
              </a:spcBef>
              <a:spcAft>
                <a:spcPct val="0"/>
              </a:spcAft>
            </a:pPr>
            <a:endParaRPr kumimoji="0" lang="ru-RU" sz="1600" i="0" u="none" strike="noStrike" cap="none" normalizeH="0" baseline="0" dirty="0" smtClean="0">
              <a:ln>
                <a:noFill/>
              </a:ln>
              <a:solidFill>
                <a:schemeClr val="tx1"/>
              </a:solidFill>
              <a:effectLst/>
              <a:cs typeface="Arial" charset="0"/>
            </a:endParaRPr>
          </a:p>
          <a:p>
            <a:pPr lvl="1" fontAlgn="base">
              <a:spcBef>
                <a:spcPct val="0"/>
              </a:spcBef>
              <a:spcAft>
                <a:spcPct val="0"/>
              </a:spcAft>
            </a:pPr>
            <a:r>
              <a:rPr kumimoji="0" lang="ru-RU" sz="1600" i="0" u="none" strike="noStrike" cap="none" normalizeH="0" baseline="0" dirty="0" smtClean="0">
                <a:ln>
                  <a:noFill/>
                </a:ln>
                <a:solidFill>
                  <a:schemeClr val="tx1"/>
                </a:solidFill>
                <a:effectLst/>
                <a:cs typeface="Arial" charset="0"/>
              </a:rPr>
              <a:t>	</a:t>
            </a:r>
          </a:p>
        </p:txBody>
      </p:sp>
      <p:sp>
        <p:nvSpPr>
          <p:cNvPr id="2054" name="AutoShape 6" descr="https://spblib.ru:443/en/catalog?p_p_id=ru_spb_iac_esbo_portal_catalog_CatalogPortlet&amp;p_p_lifecycle=2&amp;p_p_state=normal&amp;p_p_mode=view&amp;p_p_resource_id=%2Fcover&amp;p_p_cacheability=cacheLevelPage&amp;_ru_spb_iac_esbo_portal_catalog_CatalogPortlet_url=http%3A%2F%2Fftp.libs.spb.ru%2Fcovers%2Fimages2%2Fcover_19417020-ks_2024-11-27_12-47-32.jpg&amp;_ru_spb_iac_esbo_portal_catalog_CatalogPortlet_mvcRenderCommandName=%2Fpublication&amp;_ru_spb_iac_esbo_portal_catalog_CatalogPortlet_ysclid=mkpe7ohutz6146784&amp;_ru_spb_iac_esbo_portal_catalog_CatalogPortlet_publicationId=12608061&amp;_ru_spb_iac_esbo_portal_catalog_CatalogPortlet_slug=sobraniye-sochineniy-t-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056" name="AutoShape 8" descr="https://cdn1.ozone.ru/s3/multimedia-7/672982125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057" name="Picture 9" descr="C:\Users\user1\Pictures\6729821251.jpg"/>
          <p:cNvPicPr>
            <a:picLocks noChangeAspect="1" noChangeArrowheads="1"/>
          </p:cNvPicPr>
          <p:nvPr/>
        </p:nvPicPr>
        <p:blipFill>
          <a:blip r:embed="rId4" cstate="print">
            <a:clrChange>
              <a:clrFrom>
                <a:srgbClr val="DDD7D7"/>
              </a:clrFrom>
              <a:clrTo>
                <a:srgbClr val="DDD7D7">
                  <a:alpha val="0"/>
                </a:srgbClr>
              </a:clrTo>
            </a:clrChange>
          </a:blip>
          <a:srcRect b="6926"/>
          <a:stretch>
            <a:fillRect/>
          </a:stretch>
        </p:blipFill>
        <p:spPr bwMode="auto">
          <a:xfrm>
            <a:off x="2339752" y="2420888"/>
            <a:ext cx="2232248" cy="1800200"/>
          </a:xfrm>
          <a:prstGeom prst="rect">
            <a:avLst/>
          </a:prstGeom>
          <a:noFill/>
        </p:spPr>
      </p:pic>
    </p:spTree>
  </p:cSld>
  <p:clrMapOvr>
    <a:masterClrMapping/>
  </p:clrMapOvr>
  <p:transition spd="med" advClick="0" advTm="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2000"/>
                                        <p:tgtEl>
                                          <p:spTgt spid="2050"/>
                                        </p:tgtEl>
                                      </p:cBhvr>
                                    </p:animEffect>
                                  </p:childTnLst>
                                </p:cTn>
                              </p:par>
                            </p:childTnLst>
                          </p:cTn>
                        </p:par>
                        <p:par>
                          <p:cTn id="8" fill="hold">
                            <p:stCondLst>
                              <p:cond delay="2000"/>
                            </p:stCondLst>
                            <p:childTnLst>
                              <p:par>
                                <p:cTn id="9" presetID="22" presetClass="entr" presetSubtype="4" fill="hold" nodeType="afterEffect">
                                  <p:stCondLst>
                                    <p:cond delay="0"/>
                                  </p:stCondLst>
                                  <p:childTnLst>
                                    <p:set>
                                      <p:cBhvr>
                                        <p:cTn id="10" dur="1" fill="hold">
                                          <p:stCondLst>
                                            <p:cond delay="0"/>
                                          </p:stCondLst>
                                        </p:cTn>
                                        <p:tgtEl>
                                          <p:spTgt spid="2051"/>
                                        </p:tgtEl>
                                        <p:attrNameLst>
                                          <p:attrName>style.visibility</p:attrName>
                                        </p:attrNameLst>
                                      </p:cBhvr>
                                      <p:to>
                                        <p:strVal val="visible"/>
                                      </p:to>
                                    </p:set>
                                    <p:animEffect transition="in" filter="wipe(down)">
                                      <p:cBhvr>
                                        <p:cTn id="11" dur="2000"/>
                                        <p:tgtEl>
                                          <p:spTgt spid="2051"/>
                                        </p:tgtEl>
                                      </p:cBhvr>
                                    </p:animEffect>
                                  </p:childTnLst>
                                </p:cTn>
                              </p:par>
                            </p:childTnLst>
                          </p:cTn>
                        </p:par>
                        <p:par>
                          <p:cTn id="12" fill="hold">
                            <p:stCondLst>
                              <p:cond delay="4000"/>
                            </p:stCondLst>
                            <p:childTnLst>
                              <p:par>
                                <p:cTn id="13" presetID="22" presetClass="entr" presetSubtype="4" fill="hold" nodeType="afterEffect">
                                  <p:stCondLst>
                                    <p:cond delay="0"/>
                                  </p:stCondLst>
                                  <p:childTnLst>
                                    <p:set>
                                      <p:cBhvr>
                                        <p:cTn id="14" dur="1" fill="hold">
                                          <p:stCondLst>
                                            <p:cond delay="0"/>
                                          </p:stCondLst>
                                        </p:cTn>
                                        <p:tgtEl>
                                          <p:spTgt spid="2057"/>
                                        </p:tgtEl>
                                        <p:attrNameLst>
                                          <p:attrName>style.visibility</p:attrName>
                                        </p:attrNameLst>
                                      </p:cBhvr>
                                      <p:to>
                                        <p:strVal val="visible"/>
                                      </p:to>
                                    </p:set>
                                    <p:animEffect transition="in" filter="wipe(down)">
                                      <p:cBhvr>
                                        <p:cTn id="15" dur="2000"/>
                                        <p:tgtEl>
                                          <p:spTgt spid="20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47664" y="332656"/>
            <a:ext cx="7344816" cy="1200329"/>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r>
              <a:rPr lang="ru-RU" sz="3600" b="1" dirty="0" smtClean="0">
                <a:ln w="11430"/>
                <a:solidFill>
                  <a:schemeClr val="tx2">
                    <a:lumMod val="50000"/>
                  </a:schemeClr>
                </a:solidFill>
                <a:effectLst>
                  <a:outerShdw blurRad="80000" dist="40000" dir="5040000" algn="tl">
                    <a:srgbClr val="000000">
                      <a:alpha val="30000"/>
                    </a:srgbClr>
                  </a:outerShdw>
                </a:effectLst>
              </a:rPr>
              <a:t>Литература народов России </a:t>
            </a:r>
          </a:p>
          <a:p>
            <a:r>
              <a:rPr lang="ru-RU" sz="3600" b="1" dirty="0" smtClean="0">
                <a:ln w="11430"/>
                <a:solidFill>
                  <a:schemeClr val="tx2">
                    <a:lumMod val="50000"/>
                  </a:schemeClr>
                </a:solidFill>
                <a:effectLst>
                  <a:outerShdw blurRad="80000" dist="40000" dir="5040000" algn="tl">
                    <a:srgbClr val="000000">
                      <a:alpha val="30000"/>
                    </a:srgbClr>
                  </a:outerShdw>
                </a:effectLst>
              </a:rPr>
              <a:t>          в </a:t>
            </a:r>
            <a:r>
              <a:rPr lang="en-US" sz="3600" b="1" dirty="0" smtClean="0">
                <a:ln w="11430"/>
                <a:solidFill>
                  <a:schemeClr val="tx2">
                    <a:lumMod val="50000"/>
                  </a:schemeClr>
                </a:solidFill>
                <a:effectLst>
                  <a:outerShdw blurRad="80000" dist="40000" dir="5040000" algn="tl">
                    <a:srgbClr val="000000">
                      <a:alpha val="30000"/>
                    </a:srgbClr>
                  </a:outerShdw>
                </a:effectLst>
              </a:rPr>
              <a:t>XX</a:t>
            </a:r>
            <a:r>
              <a:rPr lang="ru-RU" sz="3600" b="1" dirty="0" smtClean="0">
                <a:ln w="11430"/>
                <a:solidFill>
                  <a:schemeClr val="tx2">
                    <a:lumMod val="50000"/>
                  </a:schemeClr>
                </a:solidFill>
                <a:effectLst>
                  <a:outerShdw blurRad="80000" dist="40000" dir="5040000" algn="tl">
                    <a:srgbClr val="000000">
                      <a:alpha val="30000"/>
                    </a:srgbClr>
                  </a:outerShdw>
                </a:effectLst>
              </a:rPr>
              <a:t>–</a:t>
            </a:r>
            <a:r>
              <a:rPr lang="en-US" sz="3600" b="1" dirty="0" smtClean="0">
                <a:ln w="11430"/>
                <a:solidFill>
                  <a:schemeClr val="tx2">
                    <a:lumMod val="50000"/>
                  </a:schemeClr>
                </a:solidFill>
                <a:effectLst>
                  <a:outerShdw blurRad="80000" dist="40000" dir="5040000" algn="tl">
                    <a:srgbClr val="000000">
                      <a:alpha val="30000"/>
                    </a:srgbClr>
                  </a:outerShdw>
                </a:effectLst>
              </a:rPr>
              <a:t>XXI</a:t>
            </a:r>
            <a:r>
              <a:rPr lang="ru-RU" sz="3600" b="1" dirty="0" smtClean="0">
                <a:ln w="11430"/>
                <a:solidFill>
                  <a:schemeClr val="tx2">
                    <a:lumMod val="50000"/>
                  </a:schemeClr>
                </a:solidFill>
                <a:effectLst>
                  <a:outerShdw blurRad="80000" dist="40000" dir="5040000" algn="tl">
                    <a:srgbClr val="000000">
                      <a:alpha val="30000"/>
                    </a:srgbClr>
                  </a:outerShdw>
                </a:effectLst>
              </a:rPr>
              <a:t> веках</a:t>
            </a:r>
            <a:endParaRPr lang="ru-RU" sz="3600" b="1" dirty="0">
              <a:ln w="11430"/>
              <a:solidFill>
                <a:schemeClr val="tx2">
                  <a:lumMod val="50000"/>
                </a:schemeClr>
              </a:solidFill>
              <a:effectLst>
                <a:outerShdw blurRad="80000" dist="40000" dir="5040000" algn="tl">
                  <a:srgbClr val="000000">
                    <a:alpha val="30000"/>
                  </a:srgbClr>
                </a:outerShdw>
              </a:effectLst>
            </a:endParaRPr>
          </a:p>
        </p:txBody>
      </p:sp>
      <p:sp>
        <p:nvSpPr>
          <p:cNvPr id="5" name="Прямоугольник 4"/>
          <p:cNvSpPr/>
          <p:nvPr/>
        </p:nvSpPr>
        <p:spPr>
          <a:xfrm>
            <a:off x="395536" y="1916832"/>
            <a:ext cx="8496944" cy="3785652"/>
          </a:xfrm>
          <a:prstGeom prst="rect">
            <a:avLst/>
          </a:prstGeom>
        </p:spPr>
        <p:txBody>
          <a:bodyPr wrap="square">
            <a:spAutoFit/>
          </a:bodyPr>
          <a:lstStyle/>
          <a:p>
            <a:pPr algn="just">
              <a:lnSpc>
                <a:spcPct val="150000"/>
              </a:lnSpc>
            </a:pPr>
            <a:r>
              <a:rPr lang="ru-RU" dirty="0" smtClean="0">
                <a:ea typeface="Times New Roman" pitchFamily="18" charset="0"/>
                <a:cs typeface="Times New Roman" pitchFamily="18" charset="0"/>
              </a:rPr>
              <a:t>    </a:t>
            </a:r>
            <a:r>
              <a:rPr lang="ru-RU" dirty="0" smtClean="0">
                <a:ea typeface="Times New Roman" pitchFamily="18" charset="0"/>
                <a:cs typeface="Times New Roman" pitchFamily="18" charset="0"/>
              </a:rPr>
              <a:t>	</a:t>
            </a:r>
            <a:r>
              <a:rPr lang="ru-RU" sz="2000" dirty="0" smtClean="0">
                <a:ea typeface="Times New Roman" pitchFamily="18" charset="0"/>
                <a:cs typeface="Times New Roman" pitchFamily="18" charset="0"/>
              </a:rPr>
              <a:t>Культурное </a:t>
            </a:r>
            <a:r>
              <a:rPr lang="ru-RU" sz="2000" dirty="0" smtClean="0">
                <a:ea typeface="Times New Roman" pitchFamily="18" charset="0"/>
                <a:cs typeface="Times New Roman" pitchFamily="18" charset="0"/>
              </a:rPr>
              <a:t>наследие России составляют</a:t>
            </a:r>
            <a:r>
              <a:rPr lang="ru-RU" sz="2000" dirty="0" smtClean="0"/>
              <a:t>  </a:t>
            </a:r>
            <a:r>
              <a:rPr lang="ru-RU" sz="2000" dirty="0" smtClean="0">
                <a:ea typeface="Times New Roman" pitchFamily="18" charset="0"/>
                <a:cs typeface="Times New Roman" pitchFamily="18" charset="0"/>
              </a:rPr>
              <a:t>разные народы, на ее художественной карте – множество национальных литературных</a:t>
            </a:r>
            <a:r>
              <a:rPr lang="ru-RU" sz="2000" dirty="0" smtClean="0"/>
              <a:t> </a:t>
            </a:r>
            <a:r>
              <a:rPr lang="ru-RU" sz="2000" dirty="0" smtClean="0">
                <a:ea typeface="Times New Roman" pitchFamily="18" charset="0"/>
                <a:cs typeface="Times New Roman" pitchFamily="18" charset="0"/>
              </a:rPr>
              <a:t>традиций. </a:t>
            </a:r>
          </a:p>
          <a:p>
            <a:pPr algn="just">
              <a:lnSpc>
                <a:spcPct val="150000"/>
              </a:lnSpc>
            </a:pPr>
            <a:r>
              <a:rPr lang="ru-RU" sz="2000" dirty="0" smtClean="0">
                <a:ea typeface="Times New Roman" pitchFamily="18" charset="0"/>
                <a:cs typeface="Times New Roman" pitchFamily="18" charset="0"/>
              </a:rPr>
              <a:t>  </a:t>
            </a:r>
            <a:r>
              <a:rPr lang="ru-RU" sz="2000" dirty="0" smtClean="0">
                <a:ea typeface="Times New Roman" pitchFamily="18" charset="0"/>
                <a:cs typeface="Times New Roman" pitchFamily="18" charset="0"/>
              </a:rPr>
              <a:t>	 </a:t>
            </a:r>
            <a:r>
              <a:rPr lang="ru-RU" sz="2000" dirty="0" smtClean="0">
                <a:ea typeface="Times New Roman" pitchFamily="18" charset="0"/>
                <a:cs typeface="Times New Roman" pitchFamily="18" charset="0"/>
              </a:rPr>
              <a:t>Среди наиболее известных национальных писателей, творивших в ХХ</a:t>
            </a:r>
            <a:r>
              <a:rPr lang="ru-RU" sz="2000" dirty="0" smtClean="0"/>
              <a:t> </a:t>
            </a:r>
            <a:r>
              <a:rPr lang="ru-RU" sz="2000" dirty="0" smtClean="0">
                <a:ea typeface="Times New Roman" pitchFamily="18" charset="0"/>
                <a:cs typeface="Times New Roman" pitchFamily="18" charset="0"/>
              </a:rPr>
              <a:t>столетии, – татары </a:t>
            </a:r>
            <a:r>
              <a:rPr lang="ru-RU" sz="2000" dirty="0" err="1" smtClean="0">
                <a:ea typeface="Times New Roman" pitchFamily="18" charset="0"/>
                <a:cs typeface="Times New Roman" pitchFamily="18" charset="0"/>
              </a:rPr>
              <a:t>Габдулла</a:t>
            </a:r>
            <a:r>
              <a:rPr lang="ru-RU" sz="2000" dirty="0" smtClean="0">
                <a:ea typeface="Times New Roman" pitchFamily="18" charset="0"/>
                <a:cs typeface="Times New Roman" pitchFamily="18" charset="0"/>
              </a:rPr>
              <a:t> Тукай и Муса </a:t>
            </a:r>
            <a:r>
              <a:rPr lang="ru-RU" sz="2000" dirty="0" err="1" smtClean="0">
                <a:ea typeface="Times New Roman" pitchFamily="18" charset="0"/>
                <a:cs typeface="Times New Roman" pitchFamily="18" charset="0"/>
              </a:rPr>
              <a:t>Джалиль</a:t>
            </a:r>
            <a:r>
              <a:rPr lang="ru-RU" sz="2000" dirty="0" smtClean="0">
                <a:ea typeface="Times New Roman" pitchFamily="18" charset="0"/>
                <a:cs typeface="Times New Roman" pitchFamily="18" charset="0"/>
              </a:rPr>
              <a:t>, башкир </a:t>
            </a:r>
            <a:r>
              <a:rPr lang="ru-RU" sz="2000" dirty="0" err="1" smtClean="0">
                <a:ea typeface="Times New Roman" pitchFamily="18" charset="0"/>
                <a:cs typeface="Times New Roman" pitchFamily="18" charset="0"/>
              </a:rPr>
              <a:t>Мустай</a:t>
            </a:r>
            <a:r>
              <a:rPr lang="ru-RU" sz="2000" dirty="0" smtClean="0">
                <a:ea typeface="Times New Roman" pitchFamily="18" charset="0"/>
                <a:cs typeface="Times New Roman" pitchFamily="18" charset="0"/>
              </a:rPr>
              <a:t> Карим, чуваш Петер</a:t>
            </a:r>
            <a:r>
              <a:rPr lang="ru-RU" sz="2000" dirty="0" smtClean="0"/>
              <a:t> </a:t>
            </a:r>
            <a:r>
              <a:rPr lang="ru-RU" sz="2000" dirty="0" err="1" smtClean="0">
                <a:ea typeface="Times New Roman" pitchFamily="18" charset="0"/>
                <a:cs typeface="Times New Roman" pitchFamily="18" charset="0"/>
              </a:rPr>
              <a:t>Хузангай</a:t>
            </a:r>
            <a:r>
              <a:rPr lang="ru-RU" sz="2000" dirty="0" smtClean="0">
                <a:ea typeface="Times New Roman" pitchFamily="18" charset="0"/>
                <a:cs typeface="Times New Roman" pitchFamily="18" charset="0"/>
              </a:rPr>
              <a:t>, аварец Расул Гамзатов, балкарец </a:t>
            </a:r>
            <a:r>
              <a:rPr lang="ru-RU" sz="2000" dirty="0" err="1" smtClean="0">
                <a:ea typeface="Times New Roman" pitchFamily="18" charset="0"/>
                <a:cs typeface="Times New Roman" pitchFamily="18" charset="0"/>
              </a:rPr>
              <a:t>Кайсын</a:t>
            </a:r>
            <a:r>
              <a:rPr lang="ru-RU" sz="2000" dirty="0" smtClean="0">
                <a:ea typeface="Times New Roman" pitchFamily="18" charset="0"/>
                <a:cs typeface="Times New Roman" pitchFamily="18" charset="0"/>
              </a:rPr>
              <a:t> Кулиев, калмык Давид Кугультинов,</a:t>
            </a:r>
            <a:r>
              <a:rPr lang="ru-RU" sz="2000" dirty="0" smtClean="0"/>
              <a:t> </a:t>
            </a:r>
            <a:r>
              <a:rPr lang="ru-RU" sz="2000" dirty="0" err="1" smtClean="0">
                <a:ea typeface="Times New Roman" pitchFamily="18" charset="0"/>
                <a:cs typeface="Times New Roman" pitchFamily="18" charset="0"/>
              </a:rPr>
              <a:t>хант</a:t>
            </a:r>
            <a:r>
              <a:rPr lang="ru-RU" sz="2000" dirty="0" smtClean="0">
                <a:ea typeface="Times New Roman" pitchFamily="18" charset="0"/>
                <a:cs typeface="Times New Roman" pitchFamily="18" charset="0"/>
              </a:rPr>
              <a:t> Еремей </a:t>
            </a:r>
            <a:r>
              <a:rPr lang="ru-RU" sz="2000" dirty="0" err="1" smtClean="0">
                <a:ea typeface="Times New Roman" pitchFamily="18" charset="0"/>
                <a:cs typeface="Times New Roman" pitchFamily="18" charset="0"/>
              </a:rPr>
              <a:t>Айпин</a:t>
            </a:r>
            <a:r>
              <a:rPr lang="ru-RU" sz="2000" dirty="0" smtClean="0">
                <a:ea typeface="Times New Roman" pitchFamily="18" charset="0"/>
                <a:cs typeface="Times New Roman" pitchFamily="18" charset="0"/>
              </a:rPr>
              <a:t>, удмурт </a:t>
            </a:r>
            <a:r>
              <a:rPr lang="ru-RU" sz="2000" dirty="0" err="1" smtClean="0">
                <a:ea typeface="Times New Roman" pitchFamily="18" charset="0"/>
                <a:cs typeface="Times New Roman" pitchFamily="18" charset="0"/>
              </a:rPr>
              <a:t>Кузебай</a:t>
            </a:r>
            <a:r>
              <a:rPr lang="ru-RU" sz="2000" dirty="0" smtClean="0">
                <a:ea typeface="Times New Roman" pitchFamily="18" charset="0"/>
                <a:cs typeface="Times New Roman" pitchFamily="18" charset="0"/>
              </a:rPr>
              <a:t> Герд,</a:t>
            </a:r>
            <a:r>
              <a:rPr lang="ru-RU" sz="2000" dirty="0" smtClean="0">
                <a:solidFill>
                  <a:srgbClr val="FF0000"/>
                </a:solidFill>
              </a:rPr>
              <a:t> </a:t>
            </a:r>
            <a:r>
              <a:rPr lang="ru-RU" sz="2000" dirty="0" smtClean="0"/>
              <a:t>еврей Шолом-Алейхем, чукотский писатель Юрий </a:t>
            </a:r>
            <a:r>
              <a:rPr lang="ru-RU" sz="2000" dirty="0" err="1" smtClean="0"/>
              <a:t>Рытхэу</a:t>
            </a:r>
            <a:r>
              <a:rPr lang="ru-RU" sz="2000" dirty="0" smtClean="0"/>
              <a:t>, представитель малочисленного народа нивхов Владимир </a:t>
            </a:r>
            <a:r>
              <a:rPr lang="ru-RU" sz="2000" dirty="0" err="1" smtClean="0"/>
              <a:t>Санги</a:t>
            </a:r>
            <a:r>
              <a:rPr lang="ru-RU" sz="2000" dirty="0" smtClean="0"/>
              <a:t>. </a:t>
            </a:r>
            <a:endParaRPr lang="ru-RU" sz="2000" dirty="0"/>
          </a:p>
        </p:txBody>
      </p:sp>
      <p:pic>
        <p:nvPicPr>
          <p:cNvPr id="6" name="Picture 2" descr="C:\Users\user1\Downloads\logo-2026-2.jp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0" y="0"/>
            <a:ext cx="1368152" cy="1316846"/>
          </a:xfrm>
          <a:prstGeom prst="rect">
            <a:avLst/>
          </a:prstGeom>
          <a:noFill/>
        </p:spPr>
      </p:pic>
    </p:spTree>
  </p:cSld>
  <p:clrMapOvr>
    <a:masterClrMapping/>
  </p:clrMapOvr>
  <p:transition spd="med" advClick="0" advTm="6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1\Pictures\муса0001.jpg"/>
          <p:cNvPicPr>
            <a:picLocks noChangeAspect="1" noChangeArrowheads="1"/>
          </p:cNvPicPr>
          <p:nvPr/>
        </p:nvPicPr>
        <p:blipFill>
          <a:blip r:embed="rId2" cstate="print"/>
          <a:srcRect/>
          <a:stretch>
            <a:fillRect/>
          </a:stretch>
        </p:blipFill>
        <p:spPr bwMode="auto">
          <a:xfrm>
            <a:off x="323528" y="2276872"/>
            <a:ext cx="1296144" cy="1978898"/>
          </a:xfrm>
          <a:prstGeom prst="rect">
            <a:avLst/>
          </a:prstGeom>
          <a:noFill/>
        </p:spPr>
      </p:pic>
      <p:pic>
        <p:nvPicPr>
          <p:cNvPr id="4" name="Picture 2" descr="C:\Documents and Settings\user1\Рабочий стол\муса.pjp"/>
          <p:cNvPicPr>
            <a:picLocks noChangeAspect="1" noChangeArrowheads="1"/>
          </p:cNvPicPr>
          <p:nvPr/>
        </p:nvPicPr>
        <p:blipFill>
          <a:blip r:embed="rId3" cstate="print">
            <a:clrChange>
              <a:clrFrom>
                <a:srgbClr val="4F502E"/>
              </a:clrFrom>
              <a:clrTo>
                <a:srgbClr val="4F502E">
                  <a:alpha val="0"/>
                </a:srgbClr>
              </a:clrTo>
            </a:clrChange>
          </a:blip>
          <a:srcRect l="45384" t="35859" r="7552" b="8112"/>
          <a:stretch>
            <a:fillRect/>
          </a:stretch>
        </p:blipFill>
        <p:spPr bwMode="auto">
          <a:xfrm>
            <a:off x="971600" y="3501008"/>
            <a:ext cx="1584176" cy="1414443"/>
          </a:xfrm>
          <a:prstGeom prst="rect">
            <a:avLst/>
          </a:prstGeom>
          <a:noFill/>
        </p:spPr>
      </p:pic>
      <p:pic>
        <p:nvPicPr>
          <p:cNvPr id="5" name="Picture 2" descr="C:\Documents and Settings\user1\Рабочий стол\муса.pjp"/>
          <p:cNvPicPr>
            <a:picLocks noChangeAspect="1" noChangeArrowheads="1"/>
          </p:cNvPicPr>
          <p:nvPr/>
        </p:nvPicPr>
        <p:blipFill>
          <a:blip r:embed="rId3" cstate="print"/>
          <a:srcRect l="6723" t="35858" r="61340" b="8112"/>
          <a:stretch>
            <a:fillRect/>
          </a:stretch>
        </p:blipFill>
        <p:spPr bwMode="auto">
          <a:xfrm>
            <a:off x="683568" y="116632"/>
            <a:ext cx="1368152" cy="1800200"/>
          </a:xfrm>
          <a:prstGeom prst="rect">
            <a:avLst/>
          </a:prstGeom>
          <a:noFill/>
        </p:spPr>
      </p:pic>
      <p:sp>
        <p:nvSpPr>
          <p:cNvPr id="6" name="Прямоугольник 5"/>
          <p:cNvSpPr/>
          <p:nvPr/>
        </p:nvSpPr>
        <p:spPr>
          <a:xfrm>
            <a:off x="2363914" y="116632"/>
            <a:ext cx="4864088" cy="144655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err="1" smtClean="0">
                <a:ln w="11430"/>
                <a:solidFill>
                  <a:schemeClr val="tx2">
                    <a:lumMod val="50000"/>
                  </a:schemeClr>
                </a:solidFill>
                <a:effectLst>
                  <a:outerShdw blurRad="80000" dist="40000" dir="5040000" algn="tl">
                    <a:srgbClr val="000000">
                      <a:alpha val="30000"/>
                    </a:srgbClr>
                  </a:outerShdw>
                </a:effectLst>
              </a:rPr>
              <a:t>Муса</a:t>
            </a:r>
            <a:r>
              <a:rPr lang="ru-RU" sz="2800" b="1" dirty="0" smtClean="0">
                <a:ln w="11430"/>
                <a:solidFill>
                  <a:schemeClr val="tx2">
                    <a:lumMod val="50000"/>
                  </a:schemeClr>
                </a:solidFill>
                <a:effectLst>
                  <a:outerShdw blurRad="80000" dist="40000" dir="5040000" algn="tl">
                    <a:srgbClr val="000000">
                      <a:alpha val="30000"/>
                    </a:srgbClr>
                  </a:outerShdw>
                </a:effectLst>
              </a:rPr>
              <a:t> </a:t>
            </a:r>
            <a:r>
              <a:rPr lang="ru-RU" sz="2800" b="1" dirty="0" err="1" smtClean="0">
                <a:ln w="11430"/>
                <a:solidFill>
                  <a:schemeClr val="tx2">
                    <a:lumMod val="50000"/>
                  </a:schemeClr>
                </a:solidFill>
                <a:effectLst>
                  <a:outerShdw blurRad="80000" dist="40000" dir="5040000" algn="tl">
                    <a:srgbClr val="000000">
                      <a:alpha val="30000"/>
                    </a:srgbClr>
                  </a:outerShdw>
                </a:effectLst>
              </a:rPr>
              <a:t>Мустафович</a:t>
            </a:r>
            <a:r>
              <a:rPr lang="ru-RU" sz="2800" b="1" dirty="0" smtClean="0">
                <a:ln w="11430"/>
                <a:solidFill>
                  <a:schemeClr val="tx2">
                    <a:lumMod val="50000"/>
                  </a:schemeClr>
                </a:solidFill>
                <a:effectLst>
                  <a:outerShdw blurRad="80000" dist="40000" dir="5040000" algn="tl">
                    <a:srgbClr val="000000">
                      <a:alpha val="30000"/>
                    </a:srgbClr>
                  </a:outerShdw>
                </a:effectLst>
              </a:rPr>
              <a:t> </a:t>
            </a:r>
            <a:r>
              <a:rPr lang="ru-RU" sz="2800" b="1" dirty="0" err="1" smtClean="0">
                <a:ln w="11430"/>
                <a:solidFill>
                  <a:schemeClr val="tx2">
                    <a:lumMod val="50000"/>
                  </a:schemeClr>
                </a:solidFill>
                <a:effectLst>
                  <a:outerShdw blurRad="80000" dist="40000" dir="5040000" algn="tl">
                    <a:srgbClr val="000000">
                      <a:alpha val="30000"/>
                    </a:srgbClr>
                  </a:outerShdw>
                </a:effectLst>
              </a:rPr>
              <a:t>Джалиль</a:t>
            </a:r>
            <a:endParaRPr lang="ru-RU" sz="2800" b="1" dirty="0" smtClean="0">
              <a:ln w="11430"/>
              <a:solidFill>
                <a:schemeClr val="tx2">
                  <a:lumMod val="50000"/>
                </a:schemeClr>
              </a:solidFill>
              <a:effectLst>
                <a:outerShdw blurRad="80000" dist="40000" dir="5040000" algn="tl">
                  <a:srgbClr val="000000">
                    <a:alpha val="30000"/>
                  </a:srgbClr>
                </a:outerShdw>
              </a:effectLst>
            </a:endParaRPr>
          </a:p>
          <a:p>
            <a:pPr algn="ctr"/>
            <a:r>
              <a:rPr lang="ru-RU" sz="2800" b="1" dirty="0" smtClean="0">
                <a:ln w="11430"/>
                <a:solidFill>
                  <a:schemeClr val="tx2">
                    <a:lumMod val="50000"/>
                  </a:schemeClr>
                </a:solidFill>
                <a:effectLst>
                  <a:outerShdw blurRad="80000" dist="40000" dir="5040000" algn="tl">
                    <a:srgbClr val="000000">
                      <a:alpha val="30000"/>
                    </a:srgbClr>
                  </a:outerShdw>
                </a:effectLst>
              </a:rPr>
              <a:t> (1906 – 1944)</a:t>
            </a:r>
          </a:p>
          <a:p>
            <a:pPr algn="ctr"/>
            <a:endParaRPr lang="ru-RU"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7" name="Прямоугольник 6"/>
          <p:cNvSpPr/>
          <p:nvPr/>
        </p:nvSpPr>
        <p:spPr>
          <a:xfrm>
            <a:off x="107504" y="4826675"/>
            <a:ext cx="3168352" cy="2031325"/>
          </a:xfrm>
          <a:prstGeom prst="rect">
            <a:avLst/>
          </a:prstGeom>
        </p:spPr>
        <p:txBody>
          <a:bodyPr wrap="square">
            <a:spAutoFit/>
          </a:bodyPr>
          <a:lstStyle/>
          <a:p>
            <a:r>
              <a:rPr lang="ru-RU" dirty="0" smtClean="0"/>
              <a:t>    </a:t>
            </a:r>
            <a:r>
              <a:rPr lang="ru-RU" dirty="0" smtClean="0"/>
              <a:t>       	</a:t>
            </a:r>
            <a:r>
              <a:rPr lang="ru-RU" dirty="0" err="1" smtClean="0"/>
              <a:t>Джалиль</a:t>
            </a:r>
            <a:r>
              <a:rPr lang="ru-RU" dirty="0" smtClean="0"/>
              <a:t>, Муса. </a:t>
            </a:r>
            <a:r>
              <a:rPr lang="ru-RU" dirty="0" err="1" smtClean="0"/>
              <a:t>Моабитская</a:t>
            </a:r>
            <a:r>
              <a:rPr lang="ru-RU" dirty="0" smtClean="0"/>
              <a:t> тетрадь, 1942-1944 : Перевод  с татарского / </a:t>
            </a:r>
            <a:r>
              <a:rPr lang="ru-RU" dirty="0" smtClean="0"/>
              <a:t>	Муса </a:t>
            </a:r>
            <a:r>
              <a:rPr lang="ru-RU" dirty="0" err="1" smtClean="0"/>
              <a:t>Джалиль</a:t>
            </a:r>
            <a:r>
              <a:rPr lang="ru-RU" dirty="0" smtClean="0"/>
              <a:t>; Художник Ю. К. Бажанов. - Москва : Советская  Россия, 1984. - 190 с.</a:t>
            </a:r>
            <a:endParaRPr lang="ru-RU" dirty="0"/>
          </a:p>
        </p:txBody>
      </p:sp>
      <p:sp>
        <p:nvSpPr>
          <p:cNvPr id="9" name="Прямоугольник 8"/>
          <p:cNvSpPr/>
          <p:nvPr/>
        </p:nvSpPr>
        <p:spPr>
          <a:xfrm>
            <a:off x="5220072" y="5445224"/>
            <a:ext cx="3816424" cy="369332"/>
          </a:xfrm>
          <a:prstGeom prst="rect">
            <a:avLst/>
          </a:prstGeom>
        </p:spPr>
        <p:txBody>
          <a:bodyPr wrap="square">
            <a:spAutoFit/>
          </a:bodyPr>
          <a:lstStyle/>
          <a:p>
            <a:r>
              <a:rPr lang="ru-RU" dirty="0" smtClean="0">
                <a:latin typeface="Times New Roman" pitchFamily="18" charset="0"/>
              </a:rPr>
              <a:t>   </a:t>
            </a:r>
            <a:endParaRPr lang="ru-RU" dirty="0"/>
          </a:p>
        </p:txBody>
      </p:sp>
      <p:sp>
        <p:nvSpPr>
          <p:cNvPr id="11" name="Прямоугольник 10"/>
          <p:cNvSpPr/>
          <p:nvPr/>
        </p:nvSpPr>
        <p:spPr>
          <a:xfrm>
            <a:off x="3419872" y="1196752"/>
            <a:ext cx="5544616" cy="5632311"/>
          </a:xfrm>
          <a:prstGeom prst="rect">
            <a:avLst/>
          </a:prstGeom>
        </p:spPr>
        <p:txBody>
          <a:bodyPr wrap="square">
            <a:spAutoFit/>
          </a:bodyPr>
          <a:lstStyle/>
          <a:p>
            <a:pPr algn="just"/>
            <a:r>
              <a:rPr lang="ru-RU" dirty="0" smtClean="0"/>
              <a:t>   </a:t>
            </a:r>
            <a:r>
              <a:rPr lang="ru-RU" dirty="0" smtClean="0"/>
              <a:t>	Муса  </a:t>
            </a:r>
            <a:r>
              <a:rPr lang="ru-RU" dirty="0" err="1" smtClean="0"/>
              <a:t>Мустафович</a:t>
            </a:r>
            <a:r>
              <a:rPr lang="ru-RU" dirty="0" smtClean="0"/>
              <a:t> </a:t>
            </a:r>
            <a:r>
              <a:rPr lang="ru-RU" dirty="0" err="1" smtClean="0"/>
              <a:t>Джалиль</a:t>
            </a:r>
            <a:r>
              <a:rPr lang="ru-RU" dirty="0" smtClean="0"/>
              <a:t> (</a:t>
            </a:r>
            <a:r>
              <a:rPr lang="ru-RU" dirty="0" err="1" smtClean="0"/>
              <a:t>Залилов</a:t>
            </a:r>
            <a:r>
              <a:rPr lang="ru-RU" dirty="0" smtClean="0"/>
              <a:t>) — советский татарский поэт и журналист, военный корреспондент, Герой Советского Союза.</a:t>
            </a:r>
          </a:p>
          <a:p>
            <a:pPr algn="just"/>
            <a:r>
              <a:rPr lang="ru-RU" dirty="0" smtClean="0"/>
              <a:t>    </a:t>
            </a:r>
            <a:r>
              <a:rPr lang="ru-RU" dirty="0" smtClean="0"/>
              <a:t>	</a:t>
            </a:r>
            <a:r>
              <a:rPr lang="ru-RU" dirty="0" err="1" smtClean="0"/>
              <a:t>Моабитские</a:t>
            </a:r>
            <a:r>
              <a:rPr lang="ru-RU" dirty="0" smtClean="0"/>
              <a:t> </a:t>
            </a:r>
            <a:r>
              <a:rPr lang="ru-RU" dirty="0" smtClean="0"/>
              <a:t>тетради — листы истлевшей бумаги, исписанные мелким почерком татарского поэта Мусы </a:t>
            </a:r>
            <a:r>
              <a:rPr lang="ru-RU" dirty="0" err="1" smtClean="0"/>
              <a:t>Джалиля</a:t>
            </a:r>
            <a:r>
              <a:rPr lang="ru-RU" dirty="0" smtClean="0"/>
              <a:t> в застенках берлинской тюрьмы </a:t>
            </a:r>
            <a:r>
              <a:rPr lang="ru-RU" dirty="0" err="1" smtClean="0"/>
              <a:t>Моабит</a:t>
            </a:r>
            <a:r>
              <a:rPr lang="ru-RU" dirty="0" smtClean="0"/>
              <a:t>, где и погиб поэт в 1944 году (казнен). </a:t>
            </a:r>
            <a:r>
              <a:rPr lang="ru-RU" dirty="0" err="1" smtClean="0"/>
              <a:t>Джалиль</a:t>
            </a:r>
            <a:r>
              <a:rPr lang="ru-RU" dirty="0" smtClean="0"/>
              <a:t> был одним из руководителей подпольной </a:t>
            </a:r>
            <a:r>
              <a:rPr lang="ru-RU" dirty="0" smtClean="0"/>
              <a:t>организации </a:t>
            </a:r>
            <a:r>
              <a:rPr lang="ru-RU" dirty="0" smtClean="0"/>
              <a:t>в фашистском концлагере.</a:t>
            </a:r>
          </a:p>
          <a:p>
            <a:pPr algn="just"/>
            <a:r>
              <a:rPr lang="ru-RU" dirty="0" smtClean="0"/>
              <a:t>	  </a:t>
            </a:r>
            <a:r>
              <a:rPr lang="ru-RU" dirty="0" err="1" smtClean="0"/>
              <a:t>Джалиль</a:t>
            </a:r>
            <a:r>
              <a:rPr lang="ru-RU" dirty="0" smtClean="0"/>
              <a:t> знал, что он и его друзья обречены на казнь. Перед лицом своей смерти поэт переживал небывалый творческий подъем. Он спешил. Надо было оставить обдуманное и накопленное людям. </a:t>
            </a:r>
            <a:br>
              <a:rPr lang="ru-RU" dirty="0" smtClean="0"/>
            </a:br>
            <a:r>
              <a:rPr lang="ru-RU" dirty="0" smtClean="0"/>
              <a:t>  </a:t>
            </a:r>
            <a:r>
              <a:rPr lang="ru-RU" dirty="0" smtClean="0"/>
              <a:t>	Он </a:t>
            </a:r>
            <a:r>
              <a:rPr lang="ru-RU" dirty="0" smtClean="0"/>
              <a:t>умрет. Но у него останется 115 стихов, написанных в плену и заточении. </a:t>
            </a:r>
          </a:p>
          <a:p>
            <a:pPr algn="just"/>
            <a:r>
              <a:rPr lang="ru-RU" dirty="0" smtClean="0"/>
              <a:t>   </a:t>
            </a:r>
            <a:r>
              <a:rPr lang="ru-RU" dirty="0" smtClean="0"/>
              <a:t>	Сегодня </a:t>
            </a:r>
            <a:r>
              <a:rPr lang="ru-RU" dirty="0" smtClean="0"/>
              <a:t>настоящие </a:t>
            </a:r>
            <a:r>
              <a:rPr lang="ru-RU" dirty="0" err="1" smtClean="0"/>
              <a:t>Моабитские</a:t>
            </a:r>
            <a:r>
              <a:rPr lang="ru-RU" dirty="0" smtClean="0"/>
              <a:t> тетради хранятся в литературном фонде казанского музея </a:t>
            </a:r>
            <a:r>
              <a:rPr lang="ru-RU" dirty="0" err="1" smtClean="0"/>
              <a:t>Джалиля</a:t>
            </a:r>
            <a:r>
              <a:rPr lang="ru-RU" dirty="0" smtClean="0"/>
              <a:t>. </a:t>
            </a:r>
          </a:p>
          <a:p>
            <a:pPr algn="just"/>
            <a:r>
              <a:rPr lang="ru-RU" dirty="0" smtClean="0"/>
              <a:t>  </a:t>
            </a:r>
            <a:r>
              <a:rPr lang="ru-RU" dirty="0" smtClean="0"/>
              <a:t>	В </a:t>
            </a:r>
            <a:r>
              <a:rPr lang="ru-RU" dirty="0" smtClean="0"/>
              <a:t>1968 году о Мусе </a:t>
            </a:r>
            <a:r>
              <a:rPr lang="ru-RU" dirty="0" err="1" smtClean="0"/>
              <a:t>Джалиле</a:t>
            </a:r>
            <a:r>
              <a:rPr lang="ru-RU" dirty="0" smtClean="0"/>
              <a:t> был снят фильм «</a:t>
            </a:r>
            <a:r>
              <a:rPr lang="ru-RU" dirty="0" err="1" smtClean="0"/>
              <a:t>Моабитская</a:t>
            </a:r>
            <a:r>
              <a:rPr lang="ru-RU" dirty="0" smtClean="0"/>
              <a:t> тетрадь».</a:t>
            </a:r>
          </a:p>
        </p:txBody>
      </p:sp>
    </p:spTree>
  </p:cSld>
  <p:clrMapOvr>
    <a:masterClrMapping/>
  </p:clrMapOvr>
  <p:transition spd="med" advClick="0" advTm="1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2000"/>
                                        <p:tgtEl>
                                          <p:spTgt spid="5"/>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wipe(down)">
                                      <p:cBhvr>
                                        <p:cTn id="1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67744" y="332656"/>
            <a:ext cx="5904656" cy="1015663"/>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lvl="1" algn="ctr"/>
            <a:r>
              <a:rPr lang="ru-RU" sz="3200" b="1" dirty="0" smtClean="0">
                <a:ln w="11430"/>
                <a:solidFill>
                  <a:schemeClr val="tx2">
                    <a:lumMod val="50000"/>
                  </a:schemeClr>
                </a:solidFill>
                <a:effectLst>
                  <a:outerShdw blurRad="80000" dist="40000" dir="5040000" algn="tl">
                    <a:srgbClr val="000000">
                      <a:alpha val="30000"/>
                    </a:srgbClr>
                  </a:outerShdw>
                </a:effectLst>
              </a:rPr>
              <a:t>Расул</a:t>
            </a:r>
            <a:r>
              <a:rPr lang="ru-RU"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ru-RU" sz="2800" b="1" dirty="0" err="1" smtClean="0">
                <a:ln w="11430"/>
                <a:solidFill>
                  <a:schemeClr val="tx2">
                    <a:lumMod val="50000"/>
                  </a:schemeClr>
                </a:solidFill>
                <a:effectLst>
                  <a:outerShdw blurRad="80000" dist="40000" dir="5040000" algn="tl">
                    <a:srgbClr val="000000">
                      <a:alpha val="30000"/>
                    </a:srgbClr>
                  </a:outerShdw>
                </a:effectLst>
              </a:rPr>
              <a:t>Гамзатович</a:t>
            </a:r>
            <a:r>
              <a:rPr lang="ru-RU" sz="2800" b="1" dirty="0" smtClean="0">
                <a:ln w="11430"/>
                <a:solidFill>
                  <a:schemeClr val="tx2">
                    <a:lumMod val="50000"/>
                  </a:schemeClr>
                </a:solidFill>
                <a:effectLst>
                  <a:outerShdw blurRad="80000" dist="40000" dir="5040000" algn="tl">
                    <a:srgbClr val="000000">
                      <a:alpha val="30000"/>
                    </a:srgbClr>
                  </a:outerShdw>
                </a:effectLst>
              </a:rPr>
              <a:t> Гамзатов</a:t>
            </a:r>
          </a:p>
          <a:p>
            <a:pPr lvl="1" algn="ctr"/>
            <a:r>
              <a:rPr lang="ru-RU" sz="2800" b="1" dirty="0" smtClean="0">
                <a:ln w="11430"/>
                <a:solidFill>
                  <a:schemeClr val="tx2">
                    <a:lumMod val="50000"/>
                  </a:schemeClr>
                </a:solidFill>
                <a:effectLst>
                  <a:outerShdw blurRad="80000" dist="40000" dir="5040000" algn="tl">
                    <a:srgbClr val="000000">
                      <a:alpha val="30000"/>
                    </a:srgbClr>
                  </a:outerShdw>
                </a:effectLst>
              </a:rPr>
              <a:t>(1923- 2003)</a:t>
            </a:r>
            <a:endParaRPr lang="ru-RU" sz="2800" b="1" dirty="0">
              <a:ln w="11430"/>
              <a:solidFill>
                <a:schemeClr val="tx2">
                  <a:lumMod val="50000"/>
                </a:schemeClr>
              </a:solidFill>
              <a:effectLst>
                <a:outerShdw blurRad="80000" dist="40000" dir="5040000" algn="tl">
                  <a:srgbClr val="000000">
                    <a:alpha val="30000"/>
                  </a:srgbClr>
                </a:outerShdw>
              </a:effectLst>
            </a:endParaRPr>
          </a:p>
        </p:txBody>
      </p:sp>
      <p:pic>
        <p:nvPicPr>
          <p:cNvPr id="3" name="Picture 2" descr="https://avatars.mds.yandex.net/get-entity_search/2477767/993292730/S600xU_2x"/>
          <p:cNvPicPr>
            <a:picLocks noChangeAspect="1" noChangeArrowheads="1"/>
          </p:cNvPicPr>
          <p:nvPr/>
        </p:nvPicPr>
        <p:blipFill>
          <a:blip r:embed="rId2" cstate="print"/>
          <a:srcRect t="2486" r="10840" b="8027"/>
          <a:stretch>
            <a:fillRect/>
          </a:stretch>
        </p:blipFill>
        <p:spPr bwMode="auto">
          <a:xfrm>
            <a:off x="251520" y="188640"/>
            <a:ext cx="1296144" cy="1728192"/>
          </a:xfrm>
          <a:prstGeom prst="rect">
            <a:avLst/>
          </a:prstGeom>
          <a:noFill/>
        </p:spPr>
      </p:pic>
      <p:pic>
        <p:nvPicPr>
          <p:cNvPr id="4" name="Picture 2" descr="C:\Users\Sony\Desktop\a_ignore_q_80_w_1000_c_limit_1.jpg"/>
          <p:cNvPicPr>
            <a:picLocks noChangeAspect="1" noChangeArrowheads="1"/>
          </p:cNvPicPr>
          <p:nvPr/>
        </p:nvPicPr>
        <p:blipFill>
          <a:blip r:embed="rId3" cstate="print">
            <a:clrChange>
              <a:clrFrom>
                <a:srgbClr val="FEFEFE"/>
              </a:clrFrom>
              <a:clrTo>
                <a:srgbClr val="FEFEFE">
                  <a:alpha val="0"/>
                </a:srgbClr>
              </a:clrTo>
            </a:clrChange>
          </a:blip>
          <a:srcRect l="5418"/>
          <a:stretch>
            <a:fillRect/>
          </a:stretch>
        </p:blipFill>
        <p:spPr bwMode="auto">
          <a:xfrm>
            <a:off x="251520" y="4581128"/>
            <a:ext cx="1256977" cy="2095799"/>
          </a:xfrm>
          <a:prstGeom prst="rect">
            <a:avLst/>
          </a:prstGeom>
          <a:noFill/>
          <a:ln w="9525">
            <a:noFill/>
            <a:miter lim="800000"/>
            <a:headEnd/>
            <a:tailEnd/>
          </a:ln>
        </p:spPr>
      </p:pic>
      <p:sp>
        <p:nvSpPr>
          <p:cNvPr id="5" name="Прямоугольник 4"/>
          <p:cNvSpPr/>
          <p:nvPr/>
        </p:nvSpPr>
        <p:spPr>
          <a:xfrm>
            <a:off x="1691680" y="5805264"/>
            <a:ext cx="5328592" cy="923330"/>
          </a:xfrm>
          <a:prstGeom prst="rect">
            <a:avLst/>
          </a:prstGeom>
        </p:spPr>
        <p:txBody>
          <a:bodyPr wrap="square">
            <a:spAutoFit/>
          </a:bodyPr>
          <a:lstStyle/>
          <a:p>
            <a:pPr algn="just"/>
            <a:r>
              <a:rPr lang="ru-RU" dirty="0" smtClean="0">
                <a:latin typeface="Times New Roman" pitchFamily="18" charset="0"/>
              </a:rPr>
              <a:t>    </a:t>
            </a:r>
            <a:r>
              <a:rPr lang="ru-RU" dirty="0" smtClean="0">
                <a:latin typeface="Times New Roman" pitchFamily="18" charset="0"/>
              </a:rPr>
              <a:t>	Гамзатов</a:t>
            </a:r>
            <a:r>
              <a:rPr lang="ru-RU" dirty="0" smtClean="0">
                <a:latin typeface="Times New Roman" pitchFamily="18" charset="0"/>
              </a:rPr>
              <a:t>, Р</a:t>
            </a:r>
            <a:r>
              <a:rPr lang="en-US" dirty="0" smtClean="0">
                <a:latin typeface="Book Antiqua" pitchFamily="18" charset="0"/>
              </a:rPr>
              <a:t>.</a:t>
            </a:r>
            <a:r>
              <a:rPr lang="ru-RU" dirty="0" smtClean="0">
                <a:latin typeface="Times New Roman" pitchFamily="18" charset="0"/>
              </a:rPr>
              <a:t> Г</a:t>
            </a:r>
            <a:r>
              <a:rPr lang="en-US" dirty="0" smtClean="0">
                <a:latin typeface="Book Antiqua" pitchFamily="18" charset="0"/>
              </a:rPr>
              <a:t>.</a:t>
            </a:r>
            <a:r>
              <a:rPr lang="ru-RU" dirty="0" smtClean="0">
                <a:latin typeface="Times New Roman" pitchFamily="18" charset="0"/>
              </a:rPr>
              <a:t>  Колесо жизни: стихи, поэмы: перевод с аварского / Р. Г. Гамзатов. - Москва : Советский писатель, 1987. - 415 с.</a:t>
            </a:r>
            <a:endParaRPr lang="ru-RU" dirty="0"/>
          </a:p>
        </p:txBody>
      </p:sp>
      <p:sp>
        <p:nvSpPr>
          <p:cNvPr id="6" name="Прямоугольник 5"/>
          <p:cNvSpPr/>
          <p:nvPr/>
        </p:nvSpPr>
        <p:spPr>
          <a:xfrm>
            <a:off x="1619672" y="1340768"/>
            <a:ext cx="6192688" cy="4247317"/>
          </a:xfrm>
          <a:prstGeom prst="rect">
            <a:avLst/>
          </a:prstGeom>
        </p:spPr>
        <p:txBody>
          <a:bodyPr wrap="square">
            <a:spAutoFit/>
          </a:bodyPr>
          <a:lstStyle/>
          <a:p>
            <a:pPr algn="just"/>
            <a:r>
              <a:rPr lang="ru-RU" dirty="0" smtClean="0"/>
              <a:t>   </a:t>
            </a:r>
            <a:r>
              <a:rPr lang="ru-RU" dirty="0" smtClean="0"/>
              <a:t>	Расул </a:t>
            </a:r>
            <a:r>
              <a:rPr lang="ru-RU" dirty="0" err="1" smtClean="0"/>
              <a:t>Гамзатович</a:t>
            </a:r>
            <a:r>
              <a:rPr lang="ru-RU" dirty="0" smtClean="0"/>
              <a:t> Гамзатов -выдающийся  аварский советский поэт, прозаик,  публицист, советский и российский общественный и  политический деятель, переводчик. Герой Социалистического Труда (1974 г.),  народный поэт Дагестанской АССР (1959 г.), заслуженный деятель искусств Республики Дагестан (2003 г.), лауреат Сталинской премии III степени (1952 г.), Ленинской (1963 г.) и  РСФСР имени М.Горького (1980 г.) премий. Кавалер  ордена Святого апостола Андрея Первозванного (2003 г.) и четырёх  орденов Ленина (1960, 1973, 1974, 1983 г.г.). Произведение поэта  легло в основу песни «Журавли» », которую исполнил советский актер и певец Марк Бернес. </a:t>
            </a:r>
          </a:p>
          <a:p>
            <a:pPr algn="just"/>
            <a:r>
              <a:rPr lang="ru-RU" dirty="0" smtClean="0"/>
              <a:t>   </a:t>
            </a:r>
            <a:r>
              <a:rPr lang="ru-RU" dirty="0" smtClean="0"/>
              <a:t>	Композиция </a:t>
            </a:r>
            <a:r>
              <a:rPr lang="ru-RU" dirty="0" smtClean="0"/>
              <a:t>стала символом памяти о погибших в Великой Отечественной войне солдатах.</a:t>
            </a:r>
          </a:p>
          <a:p>
            <a:endParaRPr lang="ru-RU" dirty="0"/>
          </a:p>
        </p:txBody>
      </p:sp>
      <p:pic>
        <p:nvPicPr>
          <p:cNvPr id="7" name="Picture 2" descr="C:\Documents and Settings\user1\Рабочий стол\гамзатов книги.jpg"/>
          <p:cNvPicPr>
            <a:picLocks noChangeAspect="1" noChangeArrowheads="1"/>
          </p:cNvPicPr>
          <p:nvPr/>
        </p:nvPicPr>
        <p:blipFill>
          <a:blip r:embed="rId4" cstate="print"/>
          <a:srcRect l="50862" t="2353" r="33621" b="64706"/>
          <a:stretch>
            <a:fillRect/>
          </a:stretch>
        </p:blipFill>
        <p:spPr bwMode="auto">
          <a:xfrm>
            <a:off x="7884368" y="3501008"/>
            <a:ext cx="1110981" cy="1728192"/>
          </a:xfrm>
          <a:prstGeom prst="rect">
            <a:avLst/>
          </a:prstGeom>
          <a:noFill/>
        </p:spPr>
      </p:pic>
    </p:spTree>
  </p:cSld>
  <p:clrMapOvr>
    <a:masterClrMapping/>
  </p:clrMapOvr>
  <p:transition spd="med" advClick="0" advTm="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2000"/>
                                        <p:tgtEl>
                                          <p:spTgt spid="3"/>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2000"/>
                                        <p:tgtEl>
                                          <p:spTgt spid="4"/>
                                        </p:tgtEl>
                                      </p:cBhvr>
                                    </p:animEffect>
                                  </p:childTnLst>
                                </p:cTn>
                              </p:par>
                            </p:childTnLst>
                          </p:cTn>
                        </p:par>
                        <p:par>
                          <p:cTn id="18" fill="hold">
                            <p:stCondLst>
                              <p:cond delay="6000"/>
                            </p:stCondLst>
                            <p:childTnLst>
                              <p:par>
                                <p:cTn id="19" presetID="22" presetClass="entr" presetSubtype="4"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user1\Рабочий стол\гамзатов книги.jpg"/>
          <p:cNvPicPr>
            <a:picLocks noChangeAspect="1" noChangeArrowheads="1"/>
          </p:cNvPicPr>
          <p:nvPr/>
        </p:nvPicPr>
        <p:blipFill>
          <a:blip r:embed="rId2" cstate="print"/>
          <a:srcRect/>
          <a:stretch>
            <a:fillRect/>
          </a:stretch>
        </p:blipFill>
        <p:spPr bwMode="auto">
          <a:xfrm>
            <a:off x="467544" y="476672"/>
            <a:ext cx="8352928" cy="6120680"/>
          </a:xfrm>
          <a:prstGeom prst="rect">
            <a:avLst/>
          </a:prstGeom>
          <a:noFill/>
        </p:spPr>
      </p:pic>
    </p:spTree>
  </p:cSld>
  <p:clrMapOvr>
    <a:masterClrMapping/>
  </p:clrMapOvr>
  <p:transition spd="med" advClick="0" advTm="4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64309" y="548681"/>
            <a:ext cx="5432027" cy="1569660"/>
          </a:xfrm>
          <a:prstGeom prst="rect">
            <a:avLst/>
          </a:prstGeom>
          <a:effectLst>
            <a:innerShdw blurRad="63500" dist="50800" dir="13500000">
              <a:prstClr val="black">
                <a:alpha val="50000"/>
              </a:prstClr>
            </a:innerShdw>
          </a:effectLst>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err="1" smtClean="0">
                <a:ln w="11430"/>
                <a:solidFill>
                  <a:schemeClr val="tx2">
                    <a:lumMod val="50000"/>
                  </a:schemeClr>
                </a:solidFill>
                <a:effectLst>
                  <a:outerShdw blurRad="80000" dist="40000" dir="5040000" algn="tl">
                    <a:srgbClr val="000000">
                      <a:alpha val="30000"/>
                    </a:srgbClr>
                  </a:outerShdw>
                </a:effectLst>
              </a:rPr>
              <a:t>Кайсын</a:t>
            </a:r>
            <a:r>
              <a:rPr lang="ru-RU" sz="3200" b="1" dirty="0" smtClean="0">
                <a:ln w="11430"/>
                <a:solidFill>
                  <a:schemeClr val="tx2">
                    <a:lumMod val="50000"/>
                  </a:schemeClr>
                </a:solidFill>
                <a:effectLst>
                  <a:outerShdw blurRad="80000" dist="40000" dir="5040000" algn="tl">
                    <a:srgbClr val="000000">
                      <a:alpha val="30000"/>
                    </a:srgbClr>
                  </a:outerShdw>
                </a:effectLst>
              </a:rPr>
              <a:t> </a:t>
            </a:r>
            <a:r>
              <a:rPr lang="ru-RU" sz="3200" b="1" dirty="0" err="1" smtClean="0">
                <a:ln w="11430"/>
                <a:solidFill>
                  <a:schemeClr val="tx2">
                    <a:lumMod val="50000"/>
                  </a:schemeClr>
                </a:solidFill>
                <a:effectLst>
                  <a:outerShdw blurRad="80000" dist="40000" dir="5040000" algn="tl">
                    <a:srgbClr val="000000">
                      <a:alpha val="30000"/>
                    </a:srgbClr>
                  </a:outerShdw>
                </a:effectLst>
              </a:rPr>
              <a:t>Шуваевич</a:t>
            </a:r>
            <a:r>
              <a:rPr lang="ru-RU" sz="3200" b="1" dirty="0" smtClean="0">
                <a:ln w="11430"/>
                <a:solidFill>
                  <a:schemeClr val="tx2">
                    <a:lumMod val="50000"/>
                  </a:schemeClr>
                </a:solidFill>
                <a:effectLst>
                  <a:outerShdw blurRad="80000" dist="40000" dir="5040000" algn="tl">
                    <a:srgbClr val="000000">
                      <a:alpha val="30000"/>
                    </a:srgbClr>
                  </a:outerShdw>
                </a:effectLst>
              </a:rPr>
              <a:t> Кулиев</a:t>
            </a:r>
          </a:p>
          <a:p>
            <a:pPr algn="ctr"/>
            <a:r>
              <a:rPr lang="ru-RU" sz="3200" b="1" dirty="0" smtClean="0">
                <a:ln w="11430"/>
                <a:solidFill>
                  <a:schemeClr val="tx2">
                    <a:lumMod val="50000"/>
                  </a:schemeClr>
                </a:solidFill>
                <a:effectLst>
                  <a:outerShdw blurRad="80000" dist="40000" dir="5040000" algn="tl">
                    <a:srgbClr val="000000">
                      <a:alpha val="30000"/>
                    </a:srgbClr>
                  </a:outerShdw>
                </a:effectLst>
              </a:rPr>
              <a:t>( 1917 – 1985)</a:t>
            </a:r>
          </a:p>
          <a:p>
            <a:pPr algn="ctr"/>
            <a:endParaRPr lang="ru-RU"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3073" name="Rectangle 1"/>
          <p:cNvSpPr>
            <a:spLocks noChangeArrowheads="1"/>
          </p:cNvSpPr>
          <p:nvPr/>
        </p:nvSpPr>
        <p:spPr bwMode="auto">
          <a:xfrm>
            <a:off x="2483768" y="3933056"/>
            <a:ext cx="6336704"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just"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chemeClr val="tx1"/>
                </a:solidFill>
                <a:effectLst/>
                <a:cs typeface="Arial" charset="0"/>
              </a:rPr>
              <a:t>    </a:t>
            </a:r>
            <a:r>
              <a:rPr kumimoji="0" lang="ru-RU" sz="1600" i="0" u="none" strike="noStrike" cap="none" normalizeH="0" baseline="0" dirty="0" smtClean="0">
                <a:ln>
                  <a:noFill/>
                </a:ln>
                <a:solidFill>
                  <a:schemeClr val="tx1"/>
                </a:solidFill>
                <a:effectLst/>
                <a:cs typeface="Arial" charset="0"/>
              </a:rPr>
              <a:t>   Кулиев</a:t>
            </a:r>
            <a:r>
              <a:rPr kumimoji="0" lang="ru-RU" sz="1600" i="0" u="none" strike="noStrike" cap="none" normalizeH="0" baseline="0" dirty="0" smtClean="0">
                <a:ln>
                  <a:noFill/>
                </a:ln>
                <a:solidFill>
                  <a:schemeClr val="tx1"/>
                </a:solidFill>
                <a:effectLst/>
                <a:cs typeface="Arial" charset="0"/>
              </a:rPr>
              <a:t>, К.Ш. </a:t>
            </a:r>
            <a:r>
              <a:rPr kumimoji="0" lang="ru-RU" sz="1600" b="0" i="0" u="none" strike="noStrike" cap="none" normalizeH="0" baseline="0" dirty="0" smtClean="0">
                <a:ln>
                  <a:noFill/>
                </a:ln>
                <a:solidFill>
                  <a:schemeClr val="tx1"/>
                </a:solidFill>
                <a:effectLst/>
                <a:cs typeface="Arial" charset="0"/>
              </a:rPr>
              <a:t>Человек. Птица. Дерево : стихи, поэма / пер. с балкарского . - Москва : Советский писатель , 1985. - 368 с.</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1600" b="0" i="0" u="none" strike="noStrike" cap="none" normalizeH="0" baseline="0" dirty="0" smtClean="0">
              <a:ln>
                <a:noFill/>
              </a:ln>
              <a:solidFill>
                <a:schemeClr val="tx1"/>
              </a:solidFill>
              <a:effectLst/>
              <a:cs typeface="Arial" charset="0"/>
            </a:endParaRPr>
          </a:p>
        </p:txBody>
      </p:sp>
      <p:pic>
        <p:nvPicPr>
          <p:cNvPr id="3074" name="Picture 2" descr="C:\Users\user1\Pictures\kuliev.jpg"/>
          <p:cNvPicPr>
            <a:picLocks noChangeAspect="1" noChangeArrowheads="1"/>
          </p:cNvPicPr>
          <p:nvPr/>
        </p:nvPicPr>
        <p:blipFill>
          <a:blip r:embed="rId2" cstate="print"/>
          <a:srcRect l="12173" r="57393" b="28578"/>
          <a:stretch>
            <a:fillRect/>
          </a:stretch>
        </p:blipFill>
        <p:spPr bwMode="auto">
          <a:xfrm>
            <a:off x="323528" y="332656"/>
            <a:ext cx="1581994" cy="2088232"/>
          </a:xfrm>
          <a:prstGeom prst="rect">
            <a:avLst/>
          </a:prstGeom>
          <a:noFill/>
        </p:spPr>
      </p:pic>
      <p:pic>
        <p:nvPicPr>
          <p:cNvPr id="3075" name="Picture 3" descr="C:\Users\user1\Pictures\1011037334.jpg"/>
          <p:cNvPicPr>
            <a:picLocks noChangeAspect="1" noChangeArrowheads="1"/>
          </p:cNvPicPr>
          <p:nvPr/>
        </p:nvPicPr>
        <p:blipFill>
          <a:blip r:embed="rId3" cstate="print"/>
          <a:srcRect/>
          <a:stretch>
            <a:fillRect/>
          </a:stretch>
        </p:blipFill>
        <p:spPr bwMode="auto">
          <a:xfrm>
            <a:off x="467544" y="3068960"/>
            <a:ext cx="1612156" cy="2411343"/>
          </a:xfrm>
          <a:prstGeom prst="rect">
            <a:avLst/>
          </a:prstGeom>
          <a:noFill/>
        </p:spPr>
      </p:pic>
      <p:sp>
        <p:nvSpPr>
          <p:cNvPr id="3076" name="Rectangle 4"/>
          <p:cNvSpPr>
            <a:spLocks noChangeArrowheads="1"/>
          </p:cNvSpPr>
          <p:nvPr/>
        </p:nvSpPr>
        <p:spPr bwMode="auto">
          <a:xfrm>
            <a:off x="251521" y="5819001"/>
            <a:ext cx="7488832" cy="8617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just"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chemeClr val="tx1"/>
                </a:solidFill>
                <a:effectLst/>
                <a:cs typeface="Arial" charset="0"/>
              </a:rPr>
              <a:t>     </a:t>
            </a:r>
            <a:r>
              <a:rPr kumimoji="0" lang="ru-RU" sz="1600" i="0" u="none" strike="noStrike" cap="none" normalizeH="0" baseline="0" dirty="0" smtClean="0">
                <a:ln>
                  <a:noFill/>
                </a:ln>
                <a:solidFill>
                  <a:schemeClr val="tx1"/>
                </a:solidFill>
                <a:effectLst/>
                <a:cs typeface="Arial" charset="0"/>
              </a:rPr>
              <a:t> Кулиев</a:t>
            </a:r>
            <a:r>
              <a:rPr kumimoji="0" lang="ru-RU" sz="1600" i="0" u="none" strike="noStrike" cap="none" normalizeH="0" baseline="0" dirty="0" smtClean="0">
                <a:ln>
                  <a:noFill/>
                </a:ln>
                <a:solidFill>
                  <a:schemeClr val="tx1"/>
                </a:solidFill>
                <a:effectLst/>
                <a:cs typeface="Arial" charset="0"/>
              </a:rPr>
              <a:t>, К. Ш. Краса </a:t>
            </a:r>
            <a:r>
              <a:rPr kumimoji="0" lang="ru-RU" sz="1600" b="0" i="0" u="none" strike="noStrike" cap="none" normalizeH="0" baseline="0" dirty="0" smtClean="0">
                <a:ln>
                  <a:noFill/>
                </a:ln>
                <a:solidFill>
                  <a:schemeClr val="tx1"/>
                </a:solidFill>
                <a:effectLst/>
                <a:cs typeface="Arial" charset="0"/>
              </a:rPr>
              <a:t>земная: избранная лирика / К. Ш. Кулиев. - Москва : Советская Россия, 1980. - 416 с.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charset="0"/>
              <a:cs typeface="Arial" charset="0"/>
            </a:endParaRPr>
          </a:p>
        </p:txBody>
      </p:sp>
      <p:pic>
        <p:nvPicPr>
          <p:cNvPr id="3077" name="Picture 5" descr="C:\Users\user1\Pictures\1007531569.jpg"/>
          <p:cNvPicPr>
            <a:picLocks noChangeAspect="1" noChangeArrowheads="1"/>
          </p:cNvPicPr>
          <p:nvPr/>
        </p:nvPicPr>
        <p:blipFill>
          <a:blip r:embed="rId4" cstate="print"/>
          <a:srcRect/>
          <a:stretch>
            <a:fillRect/>
          </a:stretch>
        </p:blipFill>
        <p:spPr bwMode="auto">
          <a:xfrm>
            <a:off x="7760683" y="4581128"/>
            <a:ext cx="1383317" cy="2144677"/>
          </a:xfrm>
          <a:prstGeom prst="rect">
            <a:avLst/>
          </a:prstGeom>
          <a:noFill/>
        </p:spPr>
      </p:pic>
      <p:sp>
        <p:nvSpPr>
          <p:cNvPr id="9" name="Прямоугольник 8"/>
          <p:cNvSpPr/>
          <p:nvPr/>
        </p:nvSpPr>
        <p:spPr>
          <a:xfrm>
            <a:off x="2843808" y="1988840"/>
            <a:ext cx="4572000" cy="923330"/>
          </a:xfrm>
          <a:prstGeom prst="rect">
            <a:avLst/>
          </a:prstGeom>
        </p:spPr>
        <p:txBody>
          <a:bodyPr>
            <a:spAutoFit/>
          </a:bodyPr>
          <a:lstStyle/>
          <a:p>
            <a:pPr algn="just"/>
            <a:r>
              <a:rPr lang="ru-RU" b="1" dirty="0" smtClean="0"/>
              <a:t>     </a:t>
            </a:r>
            <a:r>
              <a:rPr lang="ru-RU" b="1" dirty="0"/>
              <a:t> </a:t>
            </a:r>
            <a:r>
              <a:rPr lang="ru-RU" b="1" dirty="0" smtClean="0"/>
              <a:t> </a:t>
            </a:r>
            <a:r>
              <a:rPr lang="ru-RU" dirty="0" err="1" smtClean="0"/>
              <a:t>Кайсын</a:t>
            </a:r>
            <a:r>
              <a:rPr lang="ru-RU" dirty="0" smtClean="0"/>
              <a:t> </a:t>
            </a:r>
            <a:r>
              <a:rPr lang="ru-RU" dirty="0" err="1" smtClean="0"/>
              <a:t>Шуваевич</a:t>
            </a:r>
            <a:r>
              <a:rPr lang="ru-RU" dirty="0" smtClean="0"/>
              <a:t> Кулиев  — советский балкарский поэт  и прозаик, журналист, военный корреспондент. </a:t>
            </a:r>
            <a:endParaRPr lang="ru-RU" dirty="0"/>
          </a:p>
        </p:txBody>
      </p:sp>
    </p:spTree>
  </p:cSld>
  <p:clrMapOvr>
    <a:masterClrMapping/>
  </p:clrMapOvr>
  <p:transition spd="med"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wipe(down)">
                                      <p:cBhvr>
                                        <p:cTn id="13" dur="2000"/>
                                        <p:tgtEl>
                                          <p:spTgt spid="3074"/>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3075"/>
                                        </p:tgtEl>
                                        <p:attrNameLst>
                                          <p:attrName>style.visibility</p:attrName>
                                        </p:attrNameLst>
                                      </p:cBhvr>
                                      <p:to>
                                        <p:strVal val="visible"/>
                                      </p:to>
                                    </p:set>
                                    <p:animEffect transition="in" filter="wipe(down)">
                                      <p:cBhvr>
                                        <p:cTn id="17" dur="2000"/>
                                        <p:tgtEl>
                                          <p:spTgt spid="3075"/>
                                        </p:tgtEl>
                                      </p:cBhvr>
                                    </p:animEffect>
                                  </p:childTnLst>
                                </p:cTn>
                              </p:par>
                            </p:childTnLst>
                          </p:cTn>
                        </p:par>
                        <p:par>
                          <p:cTn id="18" fill="hold">
                            <p:stCondLst>
                              <p:cond delay="6000"/>
                            </p:stCondLst>
                            <p:childTnLst>
                              <p:par>
                                <p:cTn id="19" presetID="22" presetClass="entr" presetSubtype="4" fill="hold" nodeType="afterEffect">
                                  <p:stCondLst>
                                    <p:cond delay="0"/>
                                  </p:stCondLst>
                                  <p:childTnLst>
                                    <p:set>
                                      <p:cBhvr>
                                        <p:cTn id="20" dur="1" fill="hold">
                                          <p:stCondLst>
                                            <p:cond delay="0"/>
                                          </p:stCondLst>
                                        </p:cTn>
                                        <p:tgtEl>
                                          <p:spTgt spid="3077"/>
                                        </p:tgtEl>
                                        <p:attrNameLst>
                                          <p:attrName>style.visibility</p:attrName>
                                        </p:attrNameLst>
                                      </p:cBhvr>
                                      <p:to>
                                        <p:strVal val="visible"/>
                                      </p:to>
                                    </p:set>
                                    <p:animEffect transition="in" filter="wipe(down)">
                                      <p:cBhvr>
                                        <p:cTn id="21" dur="20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23528" y="2060848"/>
            <a:ext cx="4572000" cy="369332"/>
          </a:xfrm>
          <a:prstGeom prst="rect">
            <a:avLst/>
          </a:prstGeom>
        </p:spPr>
        <p:txBody>
          <a:bodyPr>
            <a:spAutoFit/>
          </a:bodyPr>
          <a:lstStyle/>
          <a:p>
            <a:r>
              <a:rPr lang="ru-RU" b="1" dirty="0" smtClean="0">
                <a:latin typeface="Times New Roman" pitchFamily="18" charset="0"/>
              </a:rPr>
              <a:t>  </a:t>
            </a:r>
            <a:endParaRPr lang="ru-RU" dirty="0"/>
          </a:p>
        </p:txBody>
      </p:sp>
      <p:sp>
        <p:nvSpPr>
          <p:cNvPr id="7" name="Прямоугольник 6"/>
          <p:cNvSpPr/>
          <p:nvPr/>
        </p:nvSpPr>
        <p:spPr>
          <a:xfrm>
            <a:off x="539552" y="5373216"/>
            <a:ext cx="3240360" cy="369332"/>
          </a:xfrm>
          <a:prstGeom prst="rect">
            <a:avLst/>
          </a:prstGeom>
        </p:spPr>
        <p:txBody>
          <a:bodyPr wrap="square">
            <a:spAutoFit/>
          </a:bodyPr>
          <a:lstStyle/>
          <a:p>
            <a:pPr algn="just"/>
            <a:r>
              <a:rPr lang="ru-RU" b="1" dirty="0" smtClean="0">
                <a:latin typeface="Times New Roman" pitchFamily="18" charset="0"/>
              </a:rPr>
              <a:t>   </a:t>
            </a:r>
            <a:endParaRPr lang="ru-RU" dirty="0">
              <a:latin typeface="Times New Roman" pitchFamily="18" charset="0"/>
            </a:endParaRPr>
          </a:p>
        </p:txBody>
      </p:sp>
      <p:sp>
        <p:nvSpPr>
          <p:cNvPr id="8" name="Прямоугольник 7"/>
          <p:cNvSpPr/>
          <p:nvPr/>
        </p:nvSpPr>
        <p:spPr>
          <a:xfrm>
            <a:off x="2611839" y="116632"/>
            <a:ext cx="5333512" cy="1077218"/>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cap="none" spc="0" dirty="0" smtClean="0">
                <a:ln w="11430"/>
                <a:solidFill>
                  <a:schemeClr val="tx2">
                    <a:lumMod val="50000"/>
                  </a:schemeClr>
                </a:solidFill>
                <a:effectLst>
                  <a:outerShdw blurRad="80000" dist="40000" dir="5040000" algn="tl">
                    <a:srgbClr val="000000">
                      <a:alpha val="30000"/>
                    </a:srgbClr>
                  </a:outerShdw>
                </a:effectLst>
              </a:rPr>
              <a:t>Булат Шалвович Окуджава</a:t>
            </a:r>
          </a:p>
          <a:p>
            <a:pPr algn="ctr"/>
            <a:r>
              <a:rPr lang="ru-RU" sz="3200" b="1" dirty="0" smtClean="0">
                <a:ln w="11430"/>
                <a:solidFill>
                  <a:schemeClr val="tx2">
                    <a:lumMod val="50000"/>
                  </a:schemeClr>
                </a:solidFill>
                <a:effectLst>
                  <a:outerShdw blurRad="80000" dist="40000" dir="5040000" algn="tl">
                    <a:srgbClr val="000000">
                      <a:alpha val="30000"/>
                    </a:srgbClr>
                  </a:outerShdw>
                </a:effectLst>
              </a:rPr>
              <a:t>(1924 – 1997)</a:t>
            </a:r>
            <a:endParaRPr lang="ru-RU" sz="3200" b="1" cap="none" spc="0" dirty="0">
              <a:ln w="11430"/>
              <a:solidFill>
                <a:schemeClr val="tx2">
                  <a:lumMod val="50000"/>
                </a:schemeClr>
              </a:solidFill>
              <a:effectLst>
                <a:outerShdw blurRad="80000" dist="40000" dir="5040000" algn="tl">
                  <a:srgbClr val="000000">
                    <a:alpha val="30000"/>
                  </a:srgbClr>
                </a:outerShdw>
              </a:effectLst>
            </a:endParaRPr>
          </a:p>
        </p:txBody>
      </p:sp>
      <p:sp>
        <p:nvSpPr>
          <p:cNvPr id="9" name="Прямоугольник 8"/>
          <p:cNvSpPr/>
          <p:nvPr/>
        </p:nvSpPr>
        <p:spPr>
          <a:xfrm>
            <a:off x="2771800" y="1124744"/>
            <a:ext cx="6120680" cy="3323987"/>
          </a:xfrm>
          <a:prstGeom prst="rect">
            <a:avLst/>
          </a:prstGeom>
        </p:spPr>
        <p:txBody>
          <a:bodyPr wrap="square">
            <a:spAutoFit/>
          </a:bodyPr>
          <a:lstStyle/>
          <a:p>
            <a:pPr algn="just"/>
            <a:r>
              <a:rPr lang="ru-RU" dirty="0" smtClean="0"/>
              <a:t>    </a:t>
            </a:r>
            <a:r>
              <a:rPr lang="ru-RU" dirty="0" smtClean="0"/>
              <a:t>	</a:t>
            </a:r>
            <a:r>
              <a:rPr lang="ru-RU" sz="1600" dirty="0" smtClean="0"/>
              <a:t>Булат </a:t>
            </a:r>
            <a:r>
              <a:rPr lang="ru-RU" sz="1600" dirty="0" smtClean="0"/>
              <a:t>Шалвович  Окуджава - советский и российский поэт, бард, прозаик и сценарист. Участник Великой Отечественной войны.</a:t>
            </a:r>
          </a:p>
          <a:p>
            <a:pPr algn="just"/>
            <a:r>
              <a:rPr lang="ru-RU" sz="1600" dirty="0" smtClean="0"/>
              <a:t> </a:t>
            </a:r>
            <a:r>
              <a:rPr lang="ru-RU" sz="1600" dirty="0" smtClean="0"/>
              <a:t>	Булат </a:t>
            </a:r>
            <a:r>
              <a:rPr lang="ru-RU" sz="1600" dirty="0" smtClean="0"/>
              <a:t>Окуджава -один из основоположников жанра авторской песни в СССР.  </a:t>
            </a:r>
          </a:p>
          <a:p>
            <a:pPr algn="just"/>
            <a:r>
              <a:rPr lang="ru-RU" sz="1600" dirty="0" smtClean="0"/>
              <a:t> </a:t>
            </a:r>
            <a:r>
              <a:rPr lang="ru-RU" sz="1600" dirty="0" smtClean="0"/>
              <a:t>	 </a:t>
            </a:r>
            <a:r>
              <a:rPr lang="ru-RU" sz="1600" dirty="0" smtClean="0"/>
              <a:t>В репертуаре Булата Окуджавы — более 200 песен.  Стихи, и музыку автор писал сам. </a:t>
            </a:r>
          </a:p>
          <a:p>
            <a:pPr algn="just"/>
            <a:r>
              <a:rPr lang="ru-RU" sz="1600" dirty="0" smtClean="0"/>
              <a:t>   </a:t>
            </a:r>
            <a:r>
              <a:rPr lang="ru-RU" sz="1600" dirty="0" smtClean="0"/>
              <a:t>	Более </a:t>
            </a:r>
            <a:r>
              <a:rPr lang="ru-RU" sz="1600" dirty="0" smtClean="0"/>
              <a:t>чем в 80 советских картинах звучат песни Булата Окуджавы:   «Песенка об Арбате»в фильме «Покровские ворота»,  «Ваше благородие, госпожа Удача» — в    «Белом солнце пустыни», «Нам нужна одна победа», которая вскоре стала одной из самых знаменитых композиций автора. Она была написана к фильму     «Белорусский вокзал».       .</a:t>
            </a:r>
            <a:endParaRPr lang="ru-RU" sz="1600" dirty="0"/>
          </a:p>
        </p:txBody>
      </p:sp>
      <p:pic>
        <p:nvPicPr>
          <p:cNvPr id="5122" name="Picture 2" descr="https://avatars.mds.yandex.net/get-entity_search/5509992/1170235329/S600xU_2x"/>
          <p:cNvPicPr>
            <a:picLocks noChangeAspect="1" noChangeArrowheads="1"/>
          </p:cNvPicPr>
          <p:nvPr/>
        </p:nvPicPr>
        <p:blipFill>
          <a:blip r:embed="rId2" cstate="print"/>
          <a:srcRect/>
          <a:stretch>
            <a:fillRect/>
          </a:stretch>
        </p:blipFill>
        <p:spPr bwMode="auto">
          <a:xfrm>
            <a:off x="251520" y="260648"/>
            <a:ext cx="2254818" cy="1593405"/>
          </a:xfrm>
          <a:prstGeom prst="rect">
            <a:avLst/>
          </a:prstGeom>
          <a:noFill/>
        </p:spPr>
      </p:pic>
      <p:sp>
        <p:nvSpPr>
          <p:cNvPr id="10" name="Прямоугольник 9"/>
          <p:cNvSpPr/>
          <p:nvPr/>
        </p:nvSpPr>
        <p:spPr>
          <a:xfrm>
            <a:off x="2771800" y="4653136"/>
            <a:ext cx="6192688" cy="2062103"/>
          </a:xfrm>
          <a:prstGeom prst="rect">
            <a:avLst/>
          </a:prstGeom>
        </p:spPr>
        <p:txBody>
          <a:bodyPr wrap="square">
            <a:spAutoFit/>
          </a:bodyPr>
          <a:lstStyle/>
          <a:p>
            <a:pPr algn="just"/>
            <a:r>
              <a:rPr lang="ru-RU" sz="1600" dirty="0" smtClean="0"/>
              <a:t> </a:t>
            </a:r>
            <a:r>
              <a:rPr lang="ru-RU" sz="1600" dirty="0" smtClean="0"/>
              <a:t>Окуджава, Б. Ш. Избранные произведения : в 2 томах / Булат Окуджава. - Москва: Современник, 1989. </a:t>
            </a:r>
            <a:r>
              <a:rPr lang="ru-RU" sz="1600" b="1" dirty="0" smtClean="0"/>
              <a:t>- </a:t>
            </a:r>
            <a:r>
              <a:rPr lang="ru-RU" sz="1600" dirty="0" smtClean="0"/>
              <a:t>ISBN 5-270-00483-6.</a:t>
            </a:r>
          </a:p>
          <a:p>
            <a:pPr algn="just"/>
            <a:r>
              <a:rPr lang="ru-RU" sz="1600" dirty="0" smtClean="0"/>
              <a:t>   </a:t>
            </a:r>
          </a:p>
          <a:p>
            <a:pPr algn="just"/>
            <a:r>
              <a:rPr lang="ru-RU" sz="1600" dirty="0" smtClean="0"/>
              <a:t>	Т</a:t>
            </a:r>
            <a:r>
              <a:rPr lang="ru-RU" sz="1600" dirty="0" smtClean="0"/>
              <a:t>. 1: Бедный </a:t>
            </a:r>
            <a:r>
              <a:rPr lang="ru-RU" sz="1600" dirty="0" err="1" smtClean="0"/>
              <a:t>Авросимов</a:t>
            </a:r>
            <a:r>
              <a:rPr lang="ru-RU" sz="1600" dirty="0" smtClean="0"/>
              <a:t> ; Свидание с Бонапартом :романы . –528с. - ISBN 5-270-00484- 4. </a:t>
            </a:r>
          </a:p>
          <a:p>
            <a:pPr algn="just"/>
            <a:r>
              <a:rPr lang="ru-RU" sz="1600" dirty="0" smtClean="0"/>
              <a:t>	Т.2</a:t>
            </a:r>
            <a:r>
              <a:rPr lang="ru-RU" sz="1600" dirty="0" smtClean="0"/>
              <a:t>: Похождения </a:t>
            </a:r>
            <a:r>
              <a:rPr lang="ru-RU" sz="1600" dirty="0" err="1" smtClean="0"/>
              <a:t>Шипова</a:t>
            </a:r>
            <a:r>
              <a:rPr lang="ru-RU" sz="1600" dirty="0" smtClean="0"/>
              <a:t>, или Старинный водевиль; Автобиографические повествования . — 413 с. — ISBN 5-270-00485-2.</a:t>
            </a:r>
            <a:endParaRPr lang="ru-RU" sz="1600" dirty="0"/>
          </a:p>
        </p:txBody>
      </p:sp>
      <p:pic>
        <p:nvPicPr>
          <p:cNvPr id="2050" name="Picture 2" descr="C:\Users\user1\Pictures\1003378985.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88032" y="3284984"/>
            <a:ext cx="2448272" cy="2448272"/>
          </a:xfrm>
          <a:prstGeom prst="rect">
            <a:avLst/>
          </a:prstGeom>
          <a:noFill/>
        </p:spPr>
      </p:pic>
    </p:spTree>
  </p:cSld>
  <p:clrMapOvr>
    <a:masterClrMapping/>
  </p:clrMapOvr>
  <p:transition spd="med" advTm="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ppt_w</p:attrName>
                                        </p:attrNameLst>
                                      </p:cBhvr>
                                      <p:tavLst>
                                        <p:tav tm="0">
                                          <p:val>
                                            <p:fltVal val="0"/>
                                          </p:val>
                                        </p:tav>
                                        <p:tav tm="100000">
                                          <p:val>
                                            <p:strVal val="#ppt_w"/>
                                          </p:val>
                                        </p:tav>
                                      </p:tavLst>
                                    </p:anim>
                                    <p:anim calcmode="lin" valueType="num">
                                      <p:cBhvr>
                                        <p:cTn id="8" dur="2000" fill="hold"/>
                                        <p:tgtEl>
                                          <p:spTgt spid="8"/>
                                        </p:tgtEl>
                                        <p:attrNameLst>
                                          <p:attrName>ppt_h</p:attrName>
                                        </p:attrNameLst>
                                      </p:cBhvr>
                                      <p:tavLst>
                                        <p:tav tm="0">
                                          <p:val>
                                            <p:fltVal val="0"/>
                                          </p:val>
                                        </p:tav>
                                        <p:tav tm="100000">
                                          <p:val>
                                            <p:strVal val="#ppt_h"/>
                                          </p:val>
                                        </p:tav>
                                      </p:tavLst>
                                    </p:anim>
                                    <p:animEffect transition="in" filter="fade">
                                      <p:cBhvr>
                                        <p:cTn id="9" dur="2000"/>
                                        <p:tgtEl>
                                          <p:spTgt spid="8"/>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5122"/>
                                        </p:tgtEl>
                                        <p:attrNameLst>
                                          <p:attrName>style.visibility</p:attrName>
                                        </p:attrNameLst>
                                      </p:cBhvr>
                                      <p:to>
                                        <p:strVal val="visible"/>
                                      </p:to>
                                    </p:set>
                                    <p:animEffect transition="in" filter="wipe(down)">
                                      <p:cBhvr>
                                        <p:cTn id="13" dur="2000"/>
                                        <p:tgtEl>
                                          <p:spTgt spid="5122"/>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wipe(down)">
                                      <p:cBhvr>
                                        <p:cTn id="1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descr="C:\Users\Sony\Desktop\M06-2019.jpg"/>
          <p:cNvPicPr>
            <a:picLocks noChangeAspect="1" noChangeArrowheads="1"/>
          </p:cNvPicPr>
          <p:nvPr/>
        </p:nvPicPr>
        <p:blipFill>
          <a:blip r:embed="rId2" cstate="print"/>
          <a:srcRect/>
          <a:stretch>
            <a:fillRect/>
          </a:stretch>
        </p:blipFill>
        <p:spPr bwMode="auto">
          <a:xfrm>
            <a:off x="173937" y="476671"/>
            <a:ext cx="1373727" cy="2171911"/>
          </a:xfrm>
          <a:prstGeom prst="rect">
            <a:avLst/>
          </a:prstGeom>
          <a:noFill/>
          <a:ln w="9525">
            <a:noFill/>
            <a:miter lim="800000"/>
            <a:headEnd/>
            <a:tailEnd/>
          </a:ln>
        </p:spPr>
      </p:pic>
      <p:sp>
        <p:nvSpPr>
          <p:cNvPr id="3" name="Прямоугольник 2"/>
          <p:cNvSpPr/>
          <p:nvPr/>
        </p:nvSpPr>
        <p:spPr>
          <a:xfrm>
            <a:off x="1691680" y="1340768"/>
            <a:ext cx="3024336" cy="1354217"/>
          </a:xfrm>
          <a:prstGeom prst="rect">
            <a:avLst/>
          </a:prstGeom>
        </p:spPr>
        <p:txBody>
          <a:bodyPr wrap="square">
            <a:spAutoFit/>
          </a:bodyPr>
          <a:lstStyle/>
          <a:p>
            <a:pPr algn="just"/>
            <a:r>
              <a:rPr lang="ru-RU" dirty="0" smtClean="0">
                <a:latin typeface="Times New Roman" pitchFamily="18" charset="0"/>
              </a:rPr>
              <a:t>   </a:t>
            </a:r>
            <a:r>
              <a:rPr lang="ru-RU" dirty="0" smtClean="0">
                <a:latin typeface="Times New Roman" pitchFamily="18" charset="0"/>
              </a:rPr>
              <a:t>	</a:t>
            </a:r>
            <a:r>
              <a:rPr lang="ru-RU" sz="1600" dirty="0" smtClean="0"/>
              <a:t>Быков</a:t>
            </a:r>
            <a:r>
              <a:rPr lang="ru-RU" sz="1600" dirty="0" smtClean="0"/>
              <a:t>, В</a:t>
            </a:r>
            <a:r>
              <a:rPr lang="en-US" sz="1600" dirty="0" smtClean="0"/>
              <a:t>.</a:t>
            </a:r>
            <a:r>
              <a:rPr lang="ru-RU" sz="1600" dirty="0" smtClean="0"/>
              <a:t> В тумане: повести : / Василь Быков. - Москва : Советский писатель, 1989. – 317 с. - ISBN 5-265-00781-4 </a:t>
            </a:r>
            <a:r>
              <a:rPr lang="en-US" sz="1600" dirty="0" smtClean="0"/>
              <a:t>.</a:t>
            </a:r>
            <a:endParaRPr lang="ru-RU" sz="1600" dirty="0"/>
          </a:p>
        </p:txBody>
      </p:sp>
      <p:sp>
        <p:nvSpPr>
          <p:cNvPr id="4" name="Прямоугольник 3"/>
          <p:cNvSpPr/>
          <p:nvPr/>
        </p:nvSpPr>
        <p:spPr>
          <a:xfrm>
            <a:off x="5076056" y="1196752"/>
            <a:ext cx="3744416" cy="3970318"/>
          </a:xfrm>
          <a:prstGeom prst="rect">
            <a:avLst/>
          </a:prstGeom>
        </p:spPr>
        <p:txBody>
          <a:bodyPr wrap="square">
            <a:spAutoFit/>
          </a:bodyPr>
          <a:lstStyle/>
          <a:p>
            <a:pPr algn="just"/>
            <a:r>
              <a:rPr lang="ru-RU" dirty="0" smtClean="0"/>
              <a:t>     </a:t>
            </a:r>
            <a:r>
              <a:rPr lang="ru-RU" dirty="0" smtClean="0"/>
              <a:t>	Василь </a:t>
            </a:r>
            <a:r>
              <a:rPr lang="ru-RU" dirty="0" smtClean="0"/>
              <a:t>Быков по праву занимает место в первом ряду писателей фронтового поколения. </a:t>
            </a:r>
          </a:p>
          <a:p>
            <a:pPr algn="just"/>
            <a:r>
              <a:rPr lang="ru-RU" dirty="0" smtClean="0"/>
              <a:t>   </a:t>
            </a:r>
            <a:r>
              <a:rPr lang="ru-RU" dirty="0" smtClean="0"/>
              <a:t>	Притчеобразные</a:t>
            </a:r>
            <a:r>
              <a:rPr lang="ru-RU" dirty="0" smtClean="0"/>
              <a:t>, носящие нравственно-философский характер повести Быкова знаменовали в литературе новый этап осмысления трагических событий войны и получили признание и популярность. "Сотников" (1970 г.), "Обелиск" и "Дожить до рассвета" (1972 г.), "Знак беды" (1983 г.) относятся к числу наиболее известных книг В.Быкова.</a:t>
            </a:r>
            <a:endParaRPr lang="ru-RU" dirty="0"/>
          </a:p>
        </p:txBody>
      </p:sp>
      <p:pic>
        <p:nvPicPr>
          <p:cNvPr id="5" name="Picture 8"/>
          <p:cNvPicPr>
            <a:picLocks noChangeAspect="1" noChangeArrowheads="1"/>
          </p:cNvPicPr>
          <p:nvPr/>
        </p:nvPicPr>
        <p:blipFill>
          <a:blip r:embed="rId3" cstate="print"/>
          <a:srcRect/>
          <a:stretch>
            <a:fillRect/>
          </a:stretch>
        </p:blipFill>
        <p:spPr bwMode="auto">
          <a:xfrm>
            <a:off x="3491880" y="4225840"/>
            <a:ext cx="1224136" cy="1882459"/>
          </a:xfrm>
          <a:prstGeom prst="rect">
            <a:avLst/>
          </a:prstGeom>
          <a:noFill/>
          <a:ln w="9525">
            <a:noFill/>
            <a:miter lim="800000"/>
            <a:headEnd/>
            <a:tailEnd/>
          </a:ln>
        </p:spPr>
      </p:pic>
      <p:sp>
        <p:nvSpPr>
          <p:cNvPr id="6" name="Прямоугольник 5"/>
          <p:cNvSpPr/>
          <p:nvPr/>
        </p:nvSpPr>
        <p:spPr>
          <a:xfrm>
            <a:off x="395536" y="6211669"/>
            <a:ext cx="8568952" cy="646331"/>
          </a:xfrm>
          <a:prstGeom prst="rect">
            <a:avLst/>
          </a:prstGeom>
        </p:spPr>
        <p:txBody>
          <a:bodyPr wrap="square">
            <a:spAutoFit/>
          </a:bodyPr>
          <a:lstStyle/>
          <a:p>
            <a:r>
              <a:rPr lang="ru-RU" dirty="0" smtClean="0">
                <a:latin typeface="Times New Roman" pitchFamily="18" charset="0"/>
              </a:rPr>
              <a:t>   </a:t>
            </a:r>
            <a:r>
              <a:rPr lang="ru-RU" dirty="0" smtClean="0">
                <a:latin typeface="Times New Roman" pitchFamily="18" charset="0"/>
              </a:rPr>
              <a:t>	Быков</a:t>
            </a:r>
            <a:r>
              <a:rPr lang="ru-RU" dirty="0" smtClean="0">
                <a:latin typeface="Times New Roman" pitchFamily="18" charset="0"/>
              </a:rPr>
              <a:t>, В. Третья ракета ; Дожить до рассвета : повести / В. В. Быков. - Ленинград : </a:t>
            </a:r>
            <a:r>
              <a:rPr lang="ru-RU" dirty="0" err="1" smtClean="0">
                <a:latin typeface="Times New Roman" pitchFamily="18" charset="0"/>
              </a:rPr>
              <a:t>Лениздат</a:t>
            </a:r>
            <a:r>
              <a:rPr lang="ru-RU" dirty="0" smtClean="0">
                <a:latin typeface="Times New Roman" pitchFamily="18" charset="0"/>
              </a:rPr>
              <a:t>, 1981. - 256 с. </a:t>
            </a:r>
            <a:endParaRPr lang="ru-RU" dirty="0">
              <a:latin typeface="Times New Roman" pitchFamily="18" charset="0"/>
            </a:endParaRPr>
          </a:p>
        </p:txBody>
      </p:sp>
      <p:pic>
        <p:nvPicPr>
          <p:cNvPr id="7" name="Picture 10" descr="C:\Users\Sony\Desktop\1005863885.jpg"/>
          <p:cNvPicPr>
            <a:picLocks noChangeAspect="1" noChangeArrowheads="1"/>
          </p:cNvPicPr>
          <p:nvPr/>
        </p:nvPicPr>
        <p:blipFill>
          <a:blip r:embed="rId4" cstate="print"/>
          <a:srcRect/>
          <a:stretch>
            <a:fillRect/>
          </a:stretch>
        </p:blipFill>
        <p:spPr bwMode="auto">
          <a:xfrm>
            <a:off x="539552" y="3068960"/>
            <a:ext cx="1224136" cy="1928552"/>
          </a:xfrm>
          <a:prstGeom prst="rect">
            <a:avLst/>
          </a:prstGeom>
          <a:noFill/>
          <a:ln w="9525">
            <a:noFill/>
            <a:miter lim="800000"/>
            <a:headEnd/>
            <a:tailEnd/>
          </a:ln>
        </p:spPr>
      </p:pic>
      <p:sp>
        <p:nvSpPr>
          <p:cNvPr id="8" name="Прямоугольник 7"/>
          <p:cNvSpPr/>
          <p:nvPr/>
        </p:nvSpPr>
        <p:spPr>
          <a:xfrm>
            <a:off x="1331640" y="2996952"/>
            <a:ext cx="3024336" cy="1323439"/>
          </a:xfrm>
          <a:prstGeom prst="rect">
            <a:avLst/>
          </a:prstGeom>
        </p:spPr>
        <p:txBody>
          <a:bodyPr wrap="square">
            <a:spAutoFit/>
          </a:bodyPr>
          <a:lstStyle/>
          <a:p>
            <a:pPr lvl="1" algn="just"/>
            <a:r>
              <a:rPr lang="ru-RU" sz="1600" dirty="0" smtClean="0">
                <a:cs typeface="Arial" charset="0"/>
              </a:rPr>
              <a:t>   </a:t>
            </a:r>
            <a:r>
              <a:rPr lang="ru-RU" sz="1600" dirty="0" smtClean="0">
                <a:cs typeface="Arial" charset="0"/>
              </a:rPr>
              <a:t>	Быков</a:t>
            </a:r>
            <a:r>
              <a:rPr lang="ru-RU" sz="1600" dirty="0" smtClean="0">
                <a:cs typeface="Arial" charset="0"/>
              </a:rPr>
              <a:t>, В</a:t>
            </a:r>
            <a:r>
              <a:rPr lang="en-US" sz="1600" dirty="0" smtClean="0">
                <a:cs typeface="Arial" charset="0"/>
              </a:rPr>
              <a:t>.</a:t>
            </a:r>
            <a:r>
              <a:rPr lang="ru-RU" sz="1600" dirty="0" smtClean="0">
                <a:cs typeface="Arial" charset="0"/>
              </a:rPr>
              <a:t>В</a:t>
            </a:r>
            <a:r>
              <a:rPr lang="en-US" sz="1600" dirty="0" smtClean="0">
                <a:cs typeface="Arial" charset="0"/>
              </a:rPr>
              <a:t>.</a:t>
            </a:r>
            <a:r>
              <a:rPr lang="ru-RU" sz="1600" dirty="0" smtClean="0">
                <a:cs typeface="Arial" charset="0"/>
              </a:rPr>
              <a:t> Обелиск; Сотников : повести / В. В. Быков. - Москва. : Детская литература, 1988. - 238 с. - ISBN 5-08-001106-8</a:t>
            </a:r>
            <a:endParaRPr lang="ru-RU" sz="1600" dirty="0">
              <a:cs typeface="Arial" charset="0"/>
            </a:endParaRPr>
          </a:p>
        </p:txBody>
      </p:sp>
      <p:sp>
        <p:nvSpPr>
          <p:cNvPr id="11" name="Прямоугольник 10"/>
          <p:cNvSpPr/>
          <p:nvPr/>
        </p:nvSpPr>
        <p:spPr>
          <a:xfrm>
            <a:off x="6150424" y="476672"/>
            <a:ext cx="184730" cy="369332"/>
          </a:xfrm>
          <a:prstGeom prst="rect">
            <a:avLst/>
          </a:prstGeom>
        </p:spPr>
        <p:txBody>
          <a:bodyPr wrap="none">
            <a:spAutoFit/>
          </a:bodyPr>
          <a:lstStyle/>
          <a:p>
            <a:pPr algn="ctr"/>
            <a:endParaRPr lang="ru-RU" b="1" dirty="0">
              <a:ln w="11430"/>
              <a:solidFill>
                <a:schemeClr val="tx2">
                  <a:lumMod val="50000"/>
                </a:schemeClr>
              </a:solidFill>
              <a:effectLst>
                <a:outerShdw blurRad="80000" dist="40000" dir="5040000" algn="tl">
                  <a:srgbClr val="000000">
                    <a:alpha val="30000"/>
                  </a:srgbClr>
                </a:outerShdw>
              </a:effectLst>
            </a:endParaRPr>
          </a:p>
        </p:txBody>
      </p:sp>
      <p:sp>
        <p:nvSpPr>
          <p:cNvPr id="12" name="Прямоугольник 11"/>
          <p:cNvSpPr/>
          <p:nvPr/>
        </p:nvSpPr>
        <p:spPr>
          <a:xfrm>
            <a:off x="1935086" y="188640"/>
            <a:ext cx="4821321" cy="1015663"/>
          </a:xfrm>
          <a:prstGeom prst="rect">
            <a:avLst/>
          </a:prstGeom>
          <a:noFill/>
          <a:effectLst>
            <a:innerShdw blurRad="63500" dist="50800" dir="13500000">
              <a:prstClr val="black">
                <a:alpha val="50000"/>
              </a:prstClr>
            </a:innerShdw>
          </a:effectLst>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solidFill>
                  <a:schemeClr val="tx2">
                    <a:lumMod val="50000"/>
                  </a:schemeClr>
                </a:solidFill>
                <a:effectLst>
                  <a:outerShdw blurRad="80000" dist="40000" dir="5040000" algn="tl">
                    <a:srgbClr val="000000">
                      <a:alpha val="30000"/>
                    </a:srgbClr>
                  </a:outerShdw>
                </a:effectLst>
              </a:rPr>
              <a:t>Василь</a:t>
            </a:r>
            <a:r>
              <a:rPr lang="ru-RU" sz="2800" b="1" dirty="0" smtClean="0">
                <a:ln w="11430"/>
                <a:solidFill>
                  <a:schemeClr val="tx2">
                    <a:lumMod val="50000"/>
                  </a:schemeClr>
                </a:solidFill>
                <a:effectLst>
                  <a:outerShdw blurRad="80000" dist="40000" dir="5040000" algn="tl">
                    <a:srgbClr val="000000">
                      <a:alpha val="30000"/>
                    </a:srgbClr>
                  </a:outerShdw>
                </a:effectLst>
              </a:rPr>
              <a:t>  Васильевич Быков</a:t>
            </a:r>
          </a:p>
          <a:p>
            <a:pPr algn="ctr"/>
            <a:r>
              <a:rPr lang="ru-RU" sz="2800" b="1" dirty="0" smtClean="0">
                <a:ln w="11430"/>
                <a:solidFill>
                  <a:schemeClr val="tx2">
                    <a:lumMod val="50000"/>
                  </a:schemeClr>
                </a:solidFill>
                <a:effectLst>
                  <a:outerShdw blurRad="80000" dist="40000" dir="5040000" algn="tl">
                    <a:srgbClr val="000000">
                      <a:alpha val="30000"/>
                    </a:srgbClr>
                  </a:outerShdw>
                </a:effectLst>
              </a:rPr>
              <a:t>(1924 – 2003)</a:t>
            </a:r>
            <a:endParaRPr lang="ru-RU" sz="2800" b="1" dirty="0">
              <a:ln w="11430"/>
              <a:solidFill>
                <a:schemeClr val="tx2">
                  <a:lumMod val="50000"/>
                </a:schemeClr>
              </a:solidFill>
              <a:effectLst>
                <a:outerShdw blurRad="80000" dist="40000" dir="5040000" algn="tl">
                  <a:srgbClr val="000000">
                    <a:alpha val="30000"/>
                  </a:srgbClr>
                </a:outerShdw>
              </a:effectLst>
            </a:endParaRPr>
          </a:p>
        </p:txBody>
      </p:sp>
    </p:spTree>
  </p:cSld>
  <p:clrMapOvr>
    <a:masterClrMapping/>
  </p:clrMapOvr>
  <p:transition spd="med" advClick="0"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animEffect transition="in" filter="fade">
                                      <p:cBhvr>
                                        <p:cTn id="9" dur="2000"/>
                                        <p:tgtEl>
                                          <p:spTgt spid="12"/>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2000"/>
                                        <p:tgtEl>
                                          <p:spTgt spid="2"/>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2000"/>
                                        <p:tgtEl>
                                          <p:spTgt spid="7"/>
                                        </p:tgtEl>
                                      </p:cBhvr>
                                    </p:animEffect>
                                  </p:childTnLst>
                                </p:cTn>
                              </p:par>
                            </p:childTnLst>
                          </p:cTn>
                        </p:par>
                        <p:par>
                          <p:cTn id="18" fill="hold">
                            <p:stCondLst>
                              <p:cond delay="60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267744" y="1052736"/>
            <a:ext cx="6696744" cy="1877437"/>
          </a:xfrm>
          <a:prstGeom prst="rect">
            <a:avLst/>
          </a:prstGeom>
        </p:spPr>
        <p:txBody>
          <a:bodyPr wrap="square">
            <a:spAutoFit/>
          </a:bodyPr>
          <a:lstStyle/>
          <a:p>
            <a:pPr algn="just"/>
            <a:r>
              <a:rPr lang="ru-RU" dirty="0" smtClean="0"/>
              <a:t/>
            </a:r>
            <a:br>
              <a:rPr lang="ru-RU" dirty="0" smtClean="0"/>
            </a:br>
            <a:r>
              <a:rPr lang="ru-RU" dirty="0" smtClean="0"/>
              <a:t>	</a:t>
            </a:r>
            <a:r>
              <a:rPr lang="ru-RU" sz="1600" dirty="0" smtClean="0"/>
              <a:t>Фазиль </a:t>
            </a:r>
            <a:r>
              <a:rPr lang="ru-RU" sz="1600" dirty="0" err="1" smtClean="0"/>
              <a:t>Абдулович</a:t>
            </a:r>
            <a:r>
              <a:rPr lang="ru-RU" sz="1600" dirty="0" smtClean="0"/>
              <a:t> Искандер - писатель, завораживающий своим неподражаемым чувством юмора, красочностью описаний и глубинным пониманием основ жизни. Его прозу отличает искрящийся темперамент, афористичность, смелый юмор и то особенное духовно-нравственное пространство, в котором абсолютной ценностью утверждаются человеческая жизнь и личность. </a:t>
            </a:r>
            <a:endParaRPr lang="ru-RU" sz="1600" dirty="0"/>
          </a:p>
        </p:txBody>
      </p:sp>
      <p:pic>
        <p:nvPicPr>
          <p:cNvPr id="1026" name="Picture 2" descr="C:\Users\user1\Pictures\сандро.jpg"/>
          <p:cNvPicPr>
            <a:picLocks noChangeAspect="1" noChangeArrowheads="1"/>
          </p:cNvPicPr>
          <p:nvPr/>
        </p:nvPicPr>
        <p:blipFill>
          <a:blip r:embed="rId2" cstate="print"/>
          <a:srcRect/>
          <a:stretch>
            <a:fillRect/>
          </a:stretch>
        </p:blipFill>
        <p:spPr bwMode="auto">
          <a:xfrm>
            <a:off x="323528" y="2540135"/>
            <a:ext cx="1296144" cy="2040993"/>
          </a:xfrm>
          <a:prstGeom prst="rect">
            <a:avLst/>
          </a:prstGeom>
          <a:noFill/>
        </p:spPr>
      </p:pic>
      <p:pic>
        <p:nvPicPr>
          <p:cNvPr id="1027" name="Picture 3" descr="C:\Users\user1\Pictures\искандер.jpg"/>
          <p:cNvPicPr>
            <a:picLocks noChangeAspect="1" noChangeArrowheads="1"/>
          </p:cNvPicPr>
          <p:nvPr/>
        </p:nvPicPr>
        <p:blipFill>
          <a:blip r:embed="rId3" cstate="print"/>
          <a:srcRect l="19185" r="17131"/>
          <a:stretch>
            <a:fillRect/>
          </a:stretch>
        </p:blipFill>
        <p:spPr bwMode="auto">
          <a:xfrm>
            <a:off x="179512" y="332656"/>
            <a:ext cx="1368152" cy="1751371"/>
          </a:xfrm>
          <a:prstGeom prst="rect">
            <a:avLst/>
          </a:prstGeom>
          <a:noFill/>
        </p:spPr>
      </p:pic>
      <p:sp>
        <p:nvSpPr>
          <p:cNvPr id="6" name="Прямоугольник 5"/>
          <p:cNvSpPr/>
          <p:nvPr/>
        </p:nvSpPr>
        <p:spPr>
          <a:xfrm>
            <a:off x="1691680" y="2996952"/>
            <a:ext cx="3960440" cy="1077218"/>
          </a:xfrm>
          <a:prstGeom prst="rect">
            <a:avLst/>
          </a:prstGeom>
        </p:spPr>
        <p:txBody>
          <a:bodyPr wrap="square">
            <a:spAutoFit/>
          </a:bodyPr>
          <a:lstStyle/>
          <a:p>
            <a:pPr algn="just"/>
            <a:r>
              <a:rPr lang="ru-RU" sz="1600" dirty="0" smtClean="0"/>
              <a:t>     </a:t>
            </a:r>
            <a:r>
              <a:rPr lang="ru-RU" sz="1600" dirty="0" smtClean="0"/>
              <a:t>	Искандер</a:t>
            </a:r>
            <a:r>
              <a:rPr lang="ru-RU" sz="1600" dirty="0" smtClean="0"/>
              <a:t>, Фазиль . </a:t>
            </a:r>
            <a:r>
              <a:rPr lang="ru-RU" sz="1600" dirty="0" err="1" smtClean="0"/>
              <a:t>Сандро</a:t>
            </a:r>
            <a:r>
              <a:rPr lang="ru-RU" sz="1600" dirty="0" smtClean="0"/>
              <a:t> из Чегема/ Фазиль Искандер. — Москва : Махаон, 2021.-  480 с. -  ISBN 978-5-389-16711-7 </a:t>
            </a:r>
            <a:endParaRPr lang="ru-RU" sz="1600" dirty="0"/>
          </a:p>
        </p:txBody>
      </p:sp>
      <p:sp>
        <p:nvSpPr>
          <p:cNvPr id="9" name="Прямоугольник 8"/>
          <p:cNvSpPr/>
          <p:nvPr/>
        </p:nvSpPr>
        <p:spPr>
          <a:xfrm>
            <a:off x="467544" y="4653136"/>
            <a:ext cx="5400600" cy="2062103"/>
          </a:xfrm>
          <a:prstGeom prst="rect">
            <a:avLst/>
          </a:prstGeom>
        </p:spPr>
        <p:txBody>
          <a:bodyPr wrap="square">
            <a:spAutoFit/>
          </a:bodyPr>
          <a:lstStyle/>
          <a:p>
            <a:pPr algn="just"/>
            <a:r>
              <a:rPr lang="ru-RU" sz="1600" dirty="0" smtClean="0"/>
              <a:t>    </a:t>
            </a:r>
            <a:r>
              <a:rPr lang="ru-RU" sz="1600" dirty="0" smtClean="0"/>
              <a:t>	</a:t>
            </a:r>
            <a:r>
              <a:rPr lang="ru-RU" sz="1600" dirty="0" err="1" smtClean="0"/>
              <a:t>Сандро</a:t>
            </a:r>
            <a:r>
              <a:rPr lang="ru-RU" sz="1600" dirty="0" smtClean="0"/>
              <a:t> </a:t>
            </a:r>
            <a:r>
              <a:rPr lang="ru-RU" sz="1600" dirty="0" smtClean="0"/>
              <a:t>из Чегема - главная книга Фазиля Искандера, цикл повестей о всегда выходящем сухим из воды плуте и мудреце дяде </a:t>
            </a:r>
            <a:r>
              <a:rPr lang="ru-RU" sz="1600" dirty="0" err="1" smtClean="0"/>
              <a:t>Сандро</a:t>
            </a:r>
            <a:r>
              <a:rPr lang="ru-RU" sz="1600" dirty="0" smtClean="0"/>
              <a:t> из горного кавказского села, юмористический эпос, сатира, в которой собраны эпизоды разных времен: от предреволюционных до современных, - где ярко и мощно проявился неповторимый талант автора, увлекающего нас на великий многоцветный карнавал жизни, радостный, трагический и прекрасный. </a:t>
            </a:r>
            <a:endParaRPr lang="ru-RU" sz="1600" dirty="0"/>
          </a:p>
        </p:txBody>
      </p:sp>
      <p:pic>
        <p:nvPicPr>
          <p:cNvPr id="2" name="Picture 2" descr="C:\Users\user1\Pictures\51224.jpeg"/>
          <p:cNvPicPr>
            <a:picLocks noChangeAspect="1" noChangeArrowheads="1"/>
          </p:cNvPicPr>
          <p:nvPr/>
        </p:nvPicPr>
        <p:blipFill>
          <a:blip r:embed="rId4" cstate="print"/>
          <a:srcRect/>
          <a:stretch>
            <a:fillRect/>
          </a:stretch>
        </p:blipFill>
        <p:spPr bwMode="auto">
          <a:xfrm>
            <a:off x="6732240" y="3501008"/>
            <a:ext cx="1296144" cy="1676886"/>
          </a:xfrm>
          <a:prstGeom prst="rect">
            <a:avLst/>
          </a:prstGeom>
          <a:noFill/>
        </p:spPr>
      </p:pic>
      <p:sp>
        <p:nvSpPr>
          <p:cNvPr id="8" name="Прямоугольник 7"/>
          <p:cNvSpPr/>
          <p:nvPr/>
        </p:nvSpPr>
        <p:spPr>
          <a:xfrm>
            <a:off x="6012160" y="5301208"/>
            <a:ext cx="2952328" cy="1323439"/>
          </a:xfrm>
          <a:prstGeom prst="rect">
            <a:avLst/>
          </a:prstGeom>
        </p:spPr>
        <p:txBody>
          <a:bodyPr wrap="square">
            <a:spAutoFit/>
          </a:bodyPr>
          <a:lstStyle/>
          <a:p>
            <a:pPr algn="just"/>
            <a:r>
              <a:rPr lang="ru-RU" sz="1600" dirty="0" smtClean="0"/>
              <a:t>   </a:t>
            </a:r>
            <a:r>
              <a:rPr lang="ru-RU" sz="1600" dirty="0"/>
              <a:t> </a:t>
            </a:r>
            <a:r>
              <a:rPr lang="ru-RU" sz="1600" dirty="0" smtClean="0"/>
              <a:t>   </a:t>
            </a:r>
            <a:r>
              <a:rPr lang="ru-RU" sz="1600" dirty="0" smtClean="0"/>
              <a:t>Искандер</a:t>
            </a:r>
            <a:r>
              <a:rPr lang="ru-RU" sz="1600" dirty="0" smtClean="0"/>
              <a:t>, Фазиль .Стоянка человека /Фазиль Искандер. — Москва : Молодая гвардия, 1990.-  286 с. -  ISBN 5-235-00949-5 </a:t>
            </a:r>
            <a:endParaRPr lang="ru-RU" sz="1600" dirty="0"/>
          </a:p>
        </p:txBody>
      </p:sp>
      <p:sp>
        <p:nvSpPr>
          <p:cNvPr id="10" name="Прямоугольник 9"/>
          <p:cNvSpPr/>
          <p:nvPr/>
        </p:nvSpPr>
        <p:spPr>
          <a:xfrm>
            <a:off x="2508742" y="332656"/>
            <a:ext cx="4898392" cy="954107"/>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2800" b="1" dirty="0" smtClean="0">
                <a:ln w="11430"/>
                <a:solidFill>
                  <a:schemeClr val="tx2">
                    <a:lumMod val="50000"/>
                  </a:schemeClr>
                </a:solidFill>
                <a:effectLst>
                  <a:outerShdw blurRad="80000" dist="40000" dir="5040000" algn="tl">
                    <a:srgbClr val="000000">
                      <a:alpha val="30000"/>
                    </a:srgbClr>
                  </a:outerShdw>
                </a:effectLst>
              </a:rPr>
              <a:t>Фазиль </a:t>
            </a:r>
            <a:r>
              <a:rPr lang="ru-RU" sz="2800" b="1" dirty="0" err="1" smtClean="0">
                <a:ln w="11430"/>
                <a:solidFill>
                  <a:schemeClr val="tx2">
                    <a:lumMod val="50000"/>
                  </a:schemeClr>
                </a:solidFill>
                <a:effectLst>
                  <a:outerShdw blurRad="80000" dist="40000" dir="5040000" algn="tl">
                    <a:srgbClr val="000000">
                      <a:alpha val="30000"/>
                    </a:srgbClr>
                  </a:outerShdw>
                </a:effectLst>
              </a:rPr>
              <a:t>Абдулович</a:t>
            </a:r>
            <a:r>
              <a:rPr lang="ru-RU" sz="2800" b="1" dirty="0" smtClean="0">
                <a:ln w="11430"/>
                <a:solidFill>
                  <a:schemeClr val="tx2">
                    <a:lumMod val="50000"/>
                  </a:schemeClr>
                </a:solidFill>
                <a:effectLst>
                  <a:outerShdw blurRad="80000" dist="40000" dir="5040000" algn="tl">
                    <a:srgbClr val="000000">
                      <a:alpha val="30000"/>
                    </a:srgbClr>
                  </a:outerShdw>
                </a:effectLst>
              </a:rPr>
              <a:t> Искандер</a:t>
            </a:r>
          </a:p>
          <a:p>
            <a:pPr algn="ctr"/>
            <a:r>
              <a:rPr lang="ru-RU" sz="2800" b="1" dirty="0" smtClean="0">
                <a:ln w="11430"/>
                <a:solidFill>
                  <a:schemeClr val="tx2">
                    <a:lumMod val="50000"/>
                  </a:schemeClr>
                </a:solidFill>
                <a:effectLst>
                  <a:outerShdw blurRad="80000" dist="40000" dir="5040000" algn="tl">
                    <a:srgbClr val="000000">
                      <a:alpha val="30000"/>
                    </a:srgbClr>
                  </a:outerShdw>
                </a:effectLst>
              </a:rPr>
              <a:t>(1929 – 2016)</a:t>
            </a:r>
            <a:endParaRPr lang="ru-RU" sz="2800" b="1" dirty="0">
              <a:ln w="11430"/>
              <a:solidFill>
                <a:schemeClr val="tx2">
                  <a:lumMod val="50000"/>
                </a:schemeClr>
              </a:solidFill>
              <a:effectLst>
                <a:outerShdw blurRad="80000" dist="40000" dir="5040000" algn="tl">
                  <a:srgbClr val="000000">
                    <a:alpha val="30000"/>
                  </a:srgbClr>
                </a:outerShdw>
              </a:effectLst>
            </a:endParaRPr>
          </a:p>
        </p:txBody>
      </p:sp>
    </p:spTree>
  </p:cSld>
  <p:clrMapOvr>
    <a:masterClrMapping/>
  </p:clrMapOvr>
  <p:transition spd="med" advTm="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Effect transition="in" filter="fade">
                                      <p:cBhvr>
                                        <p:cTn id="9" dur="2000"/>
                                        <p:tgtEl>
                                          <p:spTgt spid="10"/>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1027"/>
                                        </p:tgtEl>
                                        <p:attrNameLst>
                                          <p:attrName>style.visibility</p:attrName>
                                        </p:attrNameLst>
                                      </p:cBhvr>
                                      <p:to>
                                        <p:strVal val="visible"/>
                                      </p:to>
                                    </p:set>
                                    <p:animEffect transition="in" filter="wipe(down)">
                                      <p:cBhvr>
                                        <p:cTn id="13" dur="2000"/>
                                        <p:tgtEl>
                                          <p:spTgt spid="1027"/>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wipe(down)">
                                      <p:cBhvr>
                                        <p:cTn id="17" dur="2000"/>
                                        <p:tgtEl>
                                          <p:spTgt spid="1026"/>
                                        </p:tgtEl>
                                      </p:cBhvr>
                                    </p:animEffect>
                                  </p:childTnLst>
                                </p:cTn>
                              </p:par>
                            </p:childTnLst>
                          </p:cTn>
                        </p:par>
                        <p:par>
                          <p:cTn id="18" fill="hold">
                            <p:stCondLst>
                              <p:cond delay="6000"/>
                            </p:stCondLst>
                            <p:childTnLst>
                              <p:par>
                                <p:cTn id="19" presetID="22" presetClass="entr" presetSubtype="4"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down)">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62941" y="404664"/>
            <a:ext cx="5985934" cy="1569660"/>
          </a:xfrm>
          <a:prstGeom prst="rect">
            <a:avLst/>
          </a:prstGeom>
          <a:effectLst>
            <a:glow rad="101600">
              <a:schemeClr val="accent3">
                <a:satMod val="175000"/>
                <a:alpha val="40000"/>
              </a:schemeClr>
            </a:glow>
          </a:effectLst>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err="1" smtClean="0">
                <a:ln w="11430"/>
                <a:solidFill>
                  <a:schemeClr val="tx2">
                    <a:lumMod val="50000"/>
                  </a:schemeClr>
                </a:solidFill>
                <a:effectLst>
                  <a:outerShdw blurRad="80000" dist="40000" dir="5040000" algn="tl">
                    <a:srgbClr val="000000">
                      <a:alpha val="30000"/>
                    </a:srgbClr>
                  </a:outerShdw>
                </a:effectLst>
              </a:rPr>
              <a:t>Чингиз</a:t>
            </a:r>
            <a:r>
              <a:rPr lang="ru-RU" sz="3200" b="1" dirty="0" smtClean="0">
                <a:ln w="11430"/>
                <a:solidFill>
                  <a:schemeClr val="tx2">
                    <a:lumMod val="50000"/>
                  </a:schemeClr>
                </a:solidFill>
                <a:effectLst>
                  <a:outerShdw blurRad="80000" dist="40000" dir="5040000" algn="tl">
                    <a:srgbClr val="000000">
                      <a:alpha val="30000"/>
                    </a:srgbClr>
                  </a:outerShdw>
                </a:effectLst>
              </a:rPr>
              <a:t> </a:t>
            </a:r>
            <a:r>
              <a:rPr lang="ru-RU" sz="3200" b="1" dirty="0" err="1" smtClean="0">
                <a:ln w="11430"/>
                <a:solidFill>
                  <a:schemeClr val="tx2">
                    <a:lumMod val="50000"/>
                  </a:schemeClr>
                </a:solidFill>
                <a:effectLst>
                  <a:outerShdw blurRad="80000" dist="40000" dir="5040000" algn="tl">
                    <a:srgbClr val="000000">
                      <a:alpha val="30000"/>
                    </a:srgbClr>
                  </a:outerShdw>
                </a:effectLst>
              </a:rPr>
              <a:t>Торекулович</a:t>
            </a:r>
            <a:r>
              <a:rPr lang="ru-RU" sz="3200" b="1" dirty="0" smtClean="0">
                <a:ln w="11430"/>
                <a:solidFill>
                  <a:schemeClr val="tx2">
                    <a:lumMod val="50000"/>
                  </a:schemeClr>
                </a:solidFill>
                <a:effectLst>
                  <a:outerShdw blurRad="80000" dist="40000" dir="5040000" algn="tl">
                    <a:srgbClr val="000000">
                      <a:alpha val="30000"/>
                    </a:srgbClr>
                  </a:outerShdw>
                </a:effectLst>
              </a:rPr>
              <a:t> Айтматов</a:t>
            </a:r>
          </a:p>
          <a:p>
            <a:pPr algn="ctr"/>
            <a:r>
              <a:rPr lang="ru-RU" sz="3200" b="1" dirty="0" smtClean="0">
                <a:ln w="11430"/>
                <a:solidFill>
                  <a:schemeClr val="tx2">
                    <a:lumMod val="50000"/>
                  </a:schemeClr>
                </a:solidFill>
                <a:effectLst>
                  <a:outerShdw blurRad="80000" dist="40000" dir="5040000" algn="tl">
                    <a:srgbClr val="000000">
                      <a:alpha val="30000"/>
                    </a:srgbClr>
                  </a:outerShdw>
                </a:effectLst>
              </a:rPr>
              <a:t>(1928 – 2008)</a:t>
            </a:r>
          </a:p>
          <a:p>
            <a:pPr algn="ctr"/>
            <a:endParaRPr lang="ru-RU" sz="3200" b="1" dirty="0">
              <a:ln w="11430"/>
              <a:solidFill>
                <a:schemeClr val="tx2">
                  <a:lumMod val="50000"/>
                </a:schemeClr>
              </a:solidFill>
              <a:effectLst>
                <a:outerShdw blurRad="80000" dist="40000" dir="5040000" algn="tl">
                  <a:srgbClr val="000000">
                    <a:alpha val="30000"/>
                  </a:srgbClr>
                </a:outerShdw>
              </a:effectLst>
            </a:endParaRPr>
          </a:p>
        </p:txBody>
      </p:sp>
      <p:sp>
        <p:nvSpPr>
          <p:cNvPr id="3" name="Прямоугольник 2"/>
          <p:cNvSpPr/>
          <p:nvPr/>
        </p:nvSpPr>
        <p:spPr>
          <a:xfrm>
            <a:off x="2286000" y="1443841"/>
            <a:ext cx="6102424" cy="2308324"/>
          </a:xfrm>
          <a:prstGeom prst="rect">
            <a:avLst/>
          </a:prstGeom>
        </p:spPr>
        <p:txBody>
          <a:bodyPr wrap="square">
            <a:spAutoFit/>
          </a:bodyPr>
          <a:lstStyle/>
          <a:p>
            <a:pPr algn="just"/>
            <a:r>
              <a:rPr lang="ru-RU" sz="1600" dirty="0" smtClean="0"/>
              <a:t>    </a:t>
            </a:r>
            <a:r>
              <a:rPr lang="ru-RU" sz="1600" dirty="0" smtClean="0"/>
              <a:t>	Чингиз </a:t>
            </a:r>
            <a:r>
              <a:rPr lang="ru-RU" sz="1600" dirty="0" smtClean="0"/>
              <a:t>Айтматов - писатель с мировым именем, классик русской и киргизской литературы, лауреат престижнейших премий. </a:t>
            </a:r>
          </a:p>
          <a:p>
            <a:pPr algn="just"/>
            <a:r>
              <a:rPr lang="ru-RU" sz="1600" dirty="0" smtClean="0"/>
              <a:t>    </a:t>
            </a:r>
            <a:r>
              <a:rPr lang="ru-RU" sz="1600" dirty="0" smtClean="0"/>
              <a:t>	Его </a:t>
            </a:r>
            <a:r>
              <a:rPr lang="ru-RU" sz="1600" dirty="0" smtClean="0"/>
              <a:t>книги - "И дольше века длится день...", "Прощай, </a:t>
            </a:r>
            <a:r>
              <a:rPr lang="ru-RU" sz="1600" dirty="0" err="1" smtClean="0"/>
              <a:t>Гульсары</a:t>
            </a:r>
            <a:r>
              <a:rPr lang="ru-RU" sz="1600" dirty="0" smtClean="0"/>
              <a:t>!", "Белый пароход", "Пегий пес, бегущий краем моря" - переведены на десятки языков. Эти романы-притчи стали достоянием мировой литературы. Роман "Плаха", как и многие другие произведения Айтматова, предупреждает о том, что </a:t>
            </a:r>
            <a:r>
              <a:rPr lang="ru-RU" sz="1600" dirty="0" smtClean="0"/>
              <a:t> Судный </a:t>
            </a:r>
            <a:r>
              <a:rPr lang="ru-RU" sz="1600" dirty="0" smtClean="0"/>
              <a:t>день начался давно - надо только заставить себя это увидеть. </a:t>
            </a:r>
            <a:br>
              <a:rPr lang="ru-RU" sz="1600" dirty="0" smtClean="0"/>
            </a:br>
            <a:endParaRPr lang="ru-RU" sz="1600" dirty="0"/>
          </a:p>
        </p:txBody>
      </p:sp>
      <p:pic>
        <p:nvPicPr>
          <p:cNvPr id="2050" name="Picture 2" descr="C:\Users\user1\Pictures\20d0ee72-45d6-5694-b97e-3cc1e02a618d.jpg"/>
          <p:cNvPicPr>
            <a:picLocks noChangeAspect="1" noChangeArrowheads="1"/>
          </p:cNvPicPr>
          <p:nvPr/>
        </p:nvPicPr>
        <p:blipFill>
          <a:blip r:embed="rId2" cstate="print"/>
          <a:srcRect l="19837" r="39587"/>
          <a:stretch>
            <a:fillRect/>
          </a:stretch>
        </p:blipFill>
        <p:spPr bwMode="auto">
          <a:xfrm>
            <a:off x="323528" y="188641"/>
            <a:ext cx="1584176" cy="2209472"/>
          </a:xfrm>
          <a:prstGeom prst="rect">
            <a:avLst/>
          </a:prstGeom>
          <a:noFill/>
        </p:spPr>
      </p:pic>
      <p:pic>
        <p:nvPicPr>
          <p:cNvPr id="2052" name="Picture 4" descr="https://avatars.mds.yandex.net/i?id=c6c7b68849f1b8dcc8fd04184c1ba3c670d53610-5245037-images-thumbs&amp;n=13"/>
          <p:cNvPicPr>
            <a:picLocks noChangeAspect="1" noChangeArrowheads="1"/>
          </p:cNvPicPr>
          <p:nvPr/>
        </p:nvPicPr>
        <p:blipFill>
          <a:blip r:embed="rId3" cstate="print"/>
          <a:srcRect/>
          <a:stretch>
            <a:fillRect/>
          </a:stretch>
        </p:blipFill>
        <p:spPr bwMode="auto">
          <a:xfrm>
            <a:off x="827584" y="4365104"/>
            <a:ext cx="1368152" cy="2233718"/>
          </a:xfrm>
          <a:prstGeom prst="rect">
            <a:avLst/>
          </a:prstGeom>
          <a:noFill/>
        </p:spPr>
      </p:pic>
      <p:sp>
        <p:nvSpPr>
          <p:cNvPr id="6" name="Прямоугольник 5"/>
          <p:cNvSpPr/>
          <p:nvPr/>
        </p:nvSpPr>
        <p:spPr>
          <a:xfrm>
            <a:off x="2627784" y="5301208"/>
            <a:ext cx="6300192" cy="1077218"/>
          </a:xfrm>
          <a:prstGeom prst="rect">
            <a:avLst/>
          </a:prstGeom>
        </p:spPr>
        <p:txBody>
          <a:bodyPr wrap="square">
            <a:spAutoFit/>
          </a:bodyPr>
          <a:lstStyle/>
          <a:p>
            <a:pPr algn="just"/>
            <a:r>
              <a:rPr lang="ru-RU" sz="1600" dirty="0" smtClean="0"/>
              <a:t>    </a:t>
            </a:r>
            <a:r>
              <a:rPr lang="ru-RU" sz="1600" dirty="0" smtClean="0"/>
              <a:t>	Айтматов </a:t>
            </a:r>
            <a:r>
              <a:rPr lang="ru-RU" sz="1600" dirty="0" smtClean="0"/>
              <a:t>Ч. Белый пароход, И дольше века..., Плаха повесть, роман, роман / </a:t>
            </a:r>
            <a:r>
              <a:rPr lang="ru-RU" sz="1600" dirty="0" err="1" smtClean="0"/>
              <a:t>Чингиз</a:t>
            </a:r>
            <a:r>
              <a:rPr lang="ru-RU" sz="1600" dirty="0" smtClean="0"/>
              <a:t> Айтматов; вступительная статья  В. Огнева, иллюстрации А. Цветкова — Москва. : Художественная литература , 1988. — 702 с. — ISBN 5-280-00269-0. </a:t>
            </a:r>
            <a:endParaRPr lang="ru-RU" sz="1600" dirty="0"/>
          </a:p>
        </p:txBody>
      </p:sp>
    </p:spTree>
  </p:cSld>
  <p:clrMapOvr>
    <a:masterClrMapping/>
  </p:clrMapOvr>
  <p:transition spd="med" advTm="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wipe(down)">
                                      <p:cBhvr>
                                        <p:cTn id="13" dur="2000"/>
                                        <p:tgtEl>
                                          <p:spTgt spid="2050"/>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wipe(down)">
                                      <p:cBhvr>
                                        <p:cTn id="17"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18731" y="332656"/>
            <a:ext cx="4856459" cy="1077218"/>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smtClean="0">
                <a:ln w="11430"/>
                <a:solidFill>
                  <a:schemeClr val="tx2">
                    <a:lumMod val="50000"/>
                  </a:schemeClr>
                </a:solidFill>
                <a:effectLst>
                  <a:outerShdw blurRad="80000" dist="40000" dir="5040000" algn="tl">
                    <a:srgbClr val="000000">
                      <a:alpha val="30000"/>
                    </a:srgbClr>
                  </a:outerShdw>
                </a:effectLst>
              </a:rPr>
              <a:t>Юрий Сергеевич </a:t>
            </a:r>
            <a:r>
              <a:rPr lang="ru-RU" sz="3200" b="1" dirty="0" err="1" smtClean="0">
                <a:ln w="11430"/>
                <a:solidFill>
                  <a:schemeClr val="tx2">
                    <a:lumMod val="50000"/>
                  </a:schemeClr>
                </a:solidFill>
                <a:effectLst>
                  <a:outerShdw blurRad="80000" dist="40000" dir="5040000" algn="tl">
                    <a:srgbClr val="000000">
                      <a:alpha val="30000"/>
                    </a:srgbClr>
                  </a:outerShdw>
                </a:effectLst>
              </a:rPr>
              <a:t>Рытхэу</a:t>
            </a:r>
            <a:endParaRPr lang="ru-RU" sz="3200" b="1" dirty="0" smtClean="0">
              <a:ln w="11430"/>
              <a:solidFill>
                <a:schemeClr val="tx2">
                  <a:lumMod val="50000"/>
                </a:schemeClr>
              </a:solidFill>
              <a:effectLst>
                <a:outerShdw blurRad="80000" dist="40000" dir="5040000" algn="tl">
                  <a:srgbClr val="000000">
                    <a:alpha val="30000"/>
                  </a:srgbClr>
                </a:outerShdw>
              </a:effectLst>
            </a:endParaRPr>
          </a:p>
          <a:p>
            <a:pPr algn="ctr"/>
            <a:r>
              <a:rPr lang="ru-RU" sz="3200" b="1" dirty="0" smtClean="0">
                <a:ln w="11430"/>
                <a:solidFill>
                  <a:schemeClr val="tx2">
                    <a:lumMod val="50000"/>
                  </a:schemeClr>
                </a:solidFill>
                <a:effectLst>
                  <a:outerShdw blurRad="80000" dist="40000" dir="5040000" algn="tl">
                    <a:srgbClr val="000000">
                      <a:alpha val="30000"/>
                    </a:srgbClr>
                  </a:outerShdw>
                </a:effectLst>
              </a:rPr>
              <a:t>(1930 – 2008)</a:t>
            </a:r>
            <a:endParaRPr lang="ru-RU" sz="3200" b="1" dirty="0">
              <a:ln w="11430"/>
              <a:solidFill>
                <a:schemeClr val="tx2">
                  <a:lumMod val="50000"/>
                </a:schemeClr>
              </a:solidFill>
              <a:effectLst>
                <a:outerShdw blurRad="80000" dist="40000" dir="5040000" algn="tl">
                  <a:srgbClr val="000000">
                    <a:alpha val="30000"/>
                  </a:srgbClr>
                </a:outerShdw>
              </a:effectLst>
            </a:endParaRPr>
          </a:p>
        </p:txBody>
      </p:sp>
      <p:sp>
        <p:nvSpPr>
          <p:cNvPr id="3073" name="Rectangle 1"/>
          <p:cNvSpPr>
            <a:spLocks noChangeArrowheads="1"/>
          </p:cNvSpPr>
          <p:nvPr/>
        </p:nvSpPr>
        <p:spPr bwMode="auto">
          <a:xfrm>
            <a:off x="1979712" y="4025970"/>
            <a:ext cx="6615311"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1" algn="just" fontAlgn="base">
              <a:spcBef>
                <a:spcPct val="0"/>
              </a:spcBef>
              <a:spcAft>
                <a:spcPct val="0"/>
              </a:spcAft>
            </a:pPr>
            <a:r>
              <a:rPr kumimoji="0" lang="ru-RU" sz="1800" b="1" i="0" u="none" strike="noStrike" cap="none" normalizeH="0" baseline="0" dirty="0" smtClean="0">
                <a:ln>
                  <a:noFill/>
                </a:ln>
                <a:solidFill>
                  <a:schemeClr val="tx1"/>
                </a:solidFill>
                <a:effectLst/>
                <a:latin typeface="Arial" charset="0"/>
                <a:cs typeface="Arial" charset="0"/>
              </a:rPr>
              <a:t>   </a:t>
            </a:r>
            <a:r>
              <a:rPr kumimoji="0" lang="ru-RU" sz="1600" i="0" u="none" strike="noStrike" cap="none" normalizeH="0" baseline="0" dirty="0" err="1" smtClean="0">
                <a:ln>
                  <a:noFill/>
                </a:ln>
                <a:solidFill>
                  <a:schemeClr val="tx1"/>
                </a:solidFill>
                <a:effectLst/>
                <a:cs typeface="Arial" charset="0"/>
              </a:rPr>
              <a:t>Рытхэу</a:t>
            </a:r>
            <a:r>
              <a:rPr kumimoji="0" lang="ru-RU" sz="1600" i="0" u="none" strike="noStrike" cap="none" normalizeH="0" baseline="0" dirty="0" smtClean="0">
                <a:ln>
                  <a:noFill/>
                </a:ln>
                <a:solidFill>
                  <a:schemeClr val="tx1"/>
                </a:solidFill>
                <a:effectLst/>
                <a:cs typeface="Arial" charset="0"/>
              </a:rPr>
              <a:t>, Ю.С.Избранное : в двух томах / Юрий </a:t>
            </a:r>
            <a:r>
              <a:rPr kumimoji="0" lang="ru-RU" sz="1600" i="0" u="none" strike="noStrike" cap="none" normalizeH="0" baseline="0" dirty="0" err="1" smtClean="0">
                <a:ln>
                  <a:noFill/>
                </a:ln>
                <a:solidFill>
                  <a:schemeClr val="tx1"/>
                </a:solidFill>
                <a:effectLst/>
                <a:cs typeface="Arial" charset="0"/>
              </a:rPr>
              <a:t>Рытхэу</a:t>
            </a:r>
            <a:r>
              <a:rPr kumimoji="0" lang="ru-RU" sz="1600" i="0" u="none" strike="noStrike" cap="none" normalizeH="0" baseline="0" dirty="0" smtClean="0">
                <a:ln>
                  <a:noFill/>
                </a:ln>
                <a:solidFill>
                  <a:schemeClr val="tx1"/>
                </a:solidFill>
                <a:effectLst/>
                <a:cs typeface="Arial" charset="0"/>
              </a:rPr>
              <a:t>. - Ленинград : Художественная литература. Ленинградское отделение, 1981. </a:t>
            </a:r>
          </a:p>
          <a:p>
            <a:pPr lvl="1" algn="just" fontAlgn="base">
              <a:spcBef>
                <a:spcPct val="0"/>
              </a:spcBef>
              <a:spcAft>
                <a:spcPct val="0"/>
              </a:spcAft>
            </a:pPr>
            <a:r>
              <a:rPr kumimoji="0" lang="ru-RU" sz="1600" i="0" u="none" strike="noStrike" cap="none" normalizeH="0" baseline="0" dirty="0" smtClean="0">
                <a:ln>
                  <a:noFill/>
                </a:ln>
                <a:solidFill>
                  <a:schemeClr val="tx1"/>
                </a:solidFill>
                <a:effectLst/>
                <a:cs typeface="Arial" charset="0"/>
              </a:rPr>
              <a:t/>
            </a:r>
            <a:br>
              <a:rPr kumimoji="0" lang="ru-RU" sz="1600" i="0" u="none" strike="noStrike" cap="none" normalizeH="0" baseline="0" dirty="0" smtClean="0">
                <a:ln>
                  <a:noFill/>
                </a:ln>
                <a:solidFill>
                  <a:schemeClr val="tx1"/>
                </a:solidFill>
                <a:effectLst/>
                <a:cs typeface="Arial" charset="0"/>
              </a:rPr>
            </a:br>
            <a:endParaRPr kumimoji="0" lang="ru-RU" sz="1600" i="0" u="none" strike="noStrike" cap="none" normalizeH="0" baseline="0" dirty="0" smtClean="0">
              <a:ln>
                <a:noFill/>
              </a:ln>
              <a:solidFill>
                <a:schemeClr val="tx1"/>
              </a:solidFill>
              <a:effectLst/>
              <a:cs typeface="Arial"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charset="0"/>
              <a:cs typeface="Arial" charset="0"/>
            </a:endParaRPr>
          </a:p>
        </p:txBody>
      </p:sp>
      <p:sp>
        <p:nvSpPr>
          <p:cNvPr id="4" name="Прямоугольник 3"/>
          <p:cNvSpPr/>
          <p:nvPr/>
        </p:nvSpPr>
        <p:spPr>
          <a:xfrm>
            <a:off x="2627784" y="5661248"/>
            <a:ext cx="4464496" cy="338554"/>
          </a:xfrm>
          <a:prstGeom prst="rect">
            <a:avLst/>
          </a:prstGeom>
        </p:spPr>
        <p:txBody>
          <a:bodyPr wrap="square">
            <a:spAutoFit/>
          </a:bodyPr>
          <a:lstStyle/>
          <a:p>
            <a:r>
              <a:rPr lang="ru-RU" sz="1600" dirty="0" smtClean="0">
                <a:cs typeface="Arial" charset="0"/>
              </a:rPr>
              <a:t>Т.2 </a:t>
            </a:r>
            <a:r>
              <a:rPr lang="ru-RU" sz="1600" dirty="0" smtClean="0"/>
              <a:t>: Повести. Рассказы. Очерки. - 1981. - 536 с.</a:t>
            </a:r>
            <a:endParaRPr lang="ru-RU" sz="1600" dirty="0"/>
          </a:p>
        </p:txBody>
      </p:sp>
      <p:pic>
        <p:nvPicPr>
          <p:cNvPr id="1026" name="Picture 2" descr="C:\Users\user1\Pictures\РЫТХ.jp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79512" y="2866538"/>
            <a:ext cx="2232248" cy="2802712"/>
          </a:xfrm>
          <a:prstGeom prst="rect">
            <a:avLst/>
          </a:prstGeom>
          <a:noFill/>
        </p:spPr>
      </p:pic>
      <p:pic>
        <p:nvPicPr>
          <p:cNvPr id="1027" name="Picture 3" descr="C:\Users\user1\Pictures\Yuri_Rytkheu.jpg"/>
          <p:cNvPicPr>
            <a:picLocks noChangeAspect="1" noChangeArrowheads="1"/>
          </p:cNvPicPr>
          <p:nvPr/>
        </p:nvPicPr>
        <p:blipFill>
          <a:blip r:embed="rId3" cstate="print"/>
          <a:srcRect/>
          <a:stretch>
            <a:fillRect/>
          </a:stretch>
        </p:blipFill>
        <p:spPr bwMode="auto">
          <a:xfrm>
            <a:off x="179512" y="188640"/>
            <a:ext cx="1466498" cy="1512168"/>
          </a:xfrm>
          <a:prstGeom prst="rect">
            <a:avLst/>
          </a:prstGeom>
          <a:noFill/>
        </p:spPr>
      </p:pic>
      <p:sp>
        <p:nvSpPr>
          <p:cNvPr id="7" name="Прямоугольник 6"/>
          <p:cNvSpPr/>
          <p:nvPr/>
        </p:nvSpPr>
        <p:spPr>
          <a:xfrm>
            <a:off x="1979712" y="1772816"/>
            <a:ext cx="6084168" cy="1200329"/>
          </a:xfrm>
          <a:prstGeom prst="rect">
            <a:avLst/>
          </a:prstGeom>
        </p:spPr>
        <p:txBody>
          <a:bodyPr wrap="square">
            <a:spAutoFit/>
          </a:bodyPr>
          <a:lstStyle/>
          <a:p>
            <a:pPr algn="just"/>
            <a:r>
              <a:rPr lang="ru-RU" dirty="0" smtClean="0"/>
              <a:t>  </a:t>
            </a:r>
            <a:r>
              <a:rPr lang="ru-RU" dirty="0" smtClean="0"/>
              <a:t>	 </a:t>
            </a:r>
            <a:r>
              <a:rPr lang="ru-RU" dirty="0" smtClean="0"/>
              <a:t>Юрий Сергеевич </a:t>
            </a:r>
            <a:r>
              <a:rPr lang="ru-RU" dirty="0" err="1" smtClean="0"/>
              <a:t>Рытхэу</a:t>
            </a:r>
            <a:r>
              <a:rPr lang="ru-RU" dirty="0" smtClean="0"/>
              <a:t> - единственный в истории народов Севера  всемирно известный писатель. Все произведения посвятил родной  Чукотке . Они были переведены на многие языки и изданы в разных странах. </a:t>
            </a:r>
            <a:endParaRPr lang="ru-RU" dirty="0"/>
          </a:p>
        </p:txBody>
      </p:sp>
      <p:sp>
        <p:nvSpPr>
          <p:cNvPr id="8" name="Прямоугольник 7"/>
          <p:cNvSpPr/>
          <p:nvPr/>
        </p:nvSpPr>
        <p:spPr>
          <a:xfrm>
            <a:off x="2627784" y="5085184"/>
            <a:ext cx="3771161" cy="369332"/>
          </a:xfrm>
          <a:prstGeom prst="rect">
            <a:avLst/>
          </a:prstGeom>
        </p:spPr>
        <p:txBody>
          <a:bodyPr wrap="none">
            <a:spAutoFit/>
          </a:bodyPr>
          <a:lstStyle/>
          <a:p>
            <a:r>
              <a:rPr lang="ru-RU" dirty="0" smtClean="0">
                <a:cs typeface="Arial" charset="0"/>
              </a:rPr>
              <a:t>Т.1: «Сон в начале тумана». -  544 с. </a:t>
            </a:r>
            <a:endParaRPr lang="ru-RU" dirty="0"/>
          </a:p>
        </p:txBody>
      </p:sp>
    </p:spTree>
  </p:cSld>
  <p:clrMapOvr>
    <a:masterClrMapping/>
  </p:clrMapOvr>
  <p:transition spd="med" advTm="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1027"/>
                                        </p:tgtEl>
                                        <p:attrNameLst>
                                          <p:attrName>style.visibility</p:attrName>
                                        </p:attrNameLst>
                                      </p:cBhvr>
                                      <p:to>
                                        <p:strVal val="visible"/>
                                      </p:to>
                                    </p:set>
                                    <p:animEffect transition="in" filter="wipe(down)">
                                      <p:cBhvr>
                                        <p:cTn id="13" dur="2000"/>
                                        <p:tgtEl>
                                          <p:spTgt spid="1027"/>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wipe(down)">
                                      <p:cBhvr>
                                        <p:cTn id="1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23928" y="1556792"/>
            <a:ext cx="4572000" cy="2031325"/>
          </a:xfrm>
          <a:prstGeom prst="rect">
            <a:avLst/>
          </a:prstGeom>
        </p:spPr>
        <p:txBody>
          <a:bodyPr>
            <a:spAutoFit/>
          </a:bodyPr>
          <a:lstStyle/>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p:txBody>
      </p:sp>
      <p:sp>
        <p:nvSpPr>
          <p:cNvPr id="3" name="Прямоугольник 2"/>
          <p:cNvSpPr/>
          <p:nvPr/>
        </p:nvSpPr>
        <p:spPr>
          <a:xfrm>
            <a:off x="2558566" y="476672"/>
            <a:ext cx="5673797" cy="1015663"/>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err="1" smtClean="0">
                <a:ln w="11430"/>
                <a:solidFill>
                  <a:schemeClr val="tx2">
                    <a:lumMod val="50000"/>
                  </a:schemeClr>
                </a:solidFill>
                <a:effectLst>
                  <a:outerShdw blurRad="80000" dist="40000" dir="5040000" algn="tl">
                    <a:srgbClr val="000000">
                      <a:alpha val="30000"/>
                    </a:srgbClr>
                  </a:outerShdw>
                </a:effectLst>
              </a:rPr>
              <a:t>Чабуа</a:t>
            </a:r>
            <a:r>
              <a:rPr lang="ru-RU" sz="2800" b="1" dirty="0" smtClean="0">
                <a:ln w="11430"/>
                <a:solidFill>
                  <a:schemeClr val="tx2">
                    <a:lumMod val="50000"/>
                  </a:schemeClr>
                </a:solidFill>
                <a:effectLst>
                  <a:outerShdw blurRad="80000" dist="40000" dir="5040000" algn="tl">
                    <a:srgbClr val="000000">
                      <a:alpha val="30000"/>
                    </a:srgbClr>
                  </a:outerShdw>
                </a:effectLst>
              </a:rPr>
              <a:t>  </a:t>
            </a:r>
            <a:r>
              <a:rPr lang="ru-RU" sz="2800" b="1" dirty="0" err="1" smtClean="0">
                <a:ln w="11430"/>
                <a:solidFill>
                  <a:schemeClr val="tx2">
                    <a:lumMod val="50000"/>
                  </a:schemeClr>
                </a:solidFill>
                <a:effectLst>
                  <a:outerShdw blurRad="80000" dist="40000" dir="5040000" algn="tl">
                    <a:srgbClr val="000000">
                      <a:alpha val="30000"/>
                    </a:srgbClr>
                  </a:outerShdw>
                </a:effectLst>
              </a:rPr>
              <a:t>Ираклиевич</a:t>
            </a:r>
            <a:r>
              <a:rPr lang="ru-RU" sz="2800" b="1" dirty="0" smtClean="0">
                <a:ln w="11430"/>
                <a:solidFill>
                  <a:schemeClr val="tx2">
                    <a:lumMod val="50000"/>
                  </a:schemeClr>
                </a:solidFill>
                <a:effectLst>
                  <a:outerShdw blurRad="80000" dist="40000" dir="5040000" algn="tl">
                    <a:srgbClr val="000000">
                      <a:alpha val="30000"/>
                    </a:srgbClr>
                  </a:outerShdw>
                </a:effectLst>
              </a:rPr>
              <a:t> </a:t>
            </a:r>
            <a:r>
              <a:rPr lang="ru-RU" sz="2800" b="1" dirty="0" err="1" smtClean="0">
                <a:ln w="11430"/>
                <a:solidFill>
                  <a:schemeClr val="tx2">
                    <a:lumMod val="50000"/>
                  </a:schemeClr>
                </a:solidFill>
                <a:effectLst>
                  <a:outerShdw blurRad="80000" dist="40000" dir="5040000" algn="tl">
                    <a:srgbClr val="000000">
                      <a:alpha val="30000"/>
                    </a:srgbClr>
                  </a:outerShdw>
                </a:effectLst>
              </a:rPr>
              <a:t>Амирэджиби</a:t>
            </a:r>
            <a:endParaRPr lang="ru-RU" sz="2800" b="1" dirty="0" smtClean="0">
              <a:ln w="11430"/>
              <a:solidFill>
                <a:schemeClr val="tx2">
                  <a:lumMod val="50000"/>
                </a:schemeClr>
              </a:solidFill>
              <a:effectLst>
                <a:outerShdw blurRad="80000" dist="40000" dir="5040000" algn="tl">
                  <a:srgbClr val="000000">
                    <a:alpha val="30000"/>
                  </a:srgbClr>
                </a:outerShdw>
              </a:effectLst>
            </a:endParaRPr>
          </a:p>
          <a:p>
            <a:pPr algn="ctr"/>
            <a:r>
              <a:rPr lang="ru-RU" sz="2800" b="1" dirty="0" smtClean="0">
                <a:ln w="11430"/>
                <a:solidFill>
                  <a:schemeClr val="tx2">
                    <a:lumMod val="50000"/>
                  </a:schemeClr>
                </a:solidFill>
                <a:effectLst>
                  <a:outerShdw blurRad="80000" dist="40000" dir="5040000" algn="tl">
                    <a:srgbClr val="000000">
                      <a:alpha val="30000"/>
                    </a:srgbClr>
                  </a:outerShdw>
                </a:effectLst>
              </a:rPr>
              <a:t>(1921 – 2013)</a:t>
            </a:r>
            <a:endParaRPr lang="ru-RU" sz="2800" b="1" dirty="0">
              <a:ln w="11430"/>
              <a:solidFill>
                <a:schemeClr val="tx2">
                  <a:lumMod val="50000"/>
                </a:schemeClr>
              </a:solidFill>
              <a:effectLst>
                <a:outerShdw blurRad="80000" dist="40000" dir="5040000" algn="tl">
                  <a:srgbClr val="000000">
                    <a:alpha val="30000"/>
                  </a:srgbClr>
                </a:outerShdw>
              </a:effectLst>
            </a:endParaRPr>
          </a:p>
        </p:txBody>
      </p:sp>
      <p:pic>
        <p:nvPicPr>
          <p:cNvPr id="6145" name="Picture 1" descr="C:\Users\user1\Pictures\RGUB-BIBL-0000476406-large.jpg"/>
          <p:cNvPicPr>
            <a:picLocks noChangeAspect="1" noChangeArrowheads="1"/>
          </p:cNvPicPr>
          <p:nvPr/>
        </p:nvPicPr>
        <p:blipFill>
          <a:blip r:embed="rId2" cstate="print"/>
          <a:srcRect r="4056"/>
          <a:stretch>
            <a:fillRect/>
          </a:stretch>
        </p:blipFill>
        <p:spPr bwMode="auto">
          <a:xfrm>
            <a:off x="251520" y="4005064"/>
            <a:ext cx="1664205" cy="2592288"/>
          </a:xfrm>
          <a:prstGeom prst="rect">
            <a:avLst/>
          </a:prstGeom>
          <a:noFill/>
        </p:spPr>
      </p:pic>
      <p:sp>
        <p:nvSpPr>
          <p:cNvPr id="6" name="Прямоугольник 5"/>
          <p:cNvSpPr/>
          <p:nvPr/>
        </p:nvSpPr>
        <p:spPr>
          <a:xfrm>
            <a:off x="3131840" y="2996952"/>
            <a:ext cx="5760640" cy="2308324"/>
          </a:xfrm>
          <a:prstGeom prst="rect">
            <a:avLst/>
          </a:prstGeom>
        </p:spPr>
        <p:txBody>
          <a:bodyPr wrap="square">
            <a:spAutoFit/>
          </a:bodyPr>
          <a:lstStyle/>
          <a:p>
            <a:pPr algn="just"/>
            <a:r>
              <a:rPr lang="ru-RU" dirty="0" smtClean="0"/>
              <a:t>    </a:t>
            </a:r>
            <a:r>
              <a:rPr lang="ru-RU" dirty="0" smtClean="0"/>
              <a:t>	«</a:t>
            </a:r>
            <a:r>
              <a:rPr lang="ru-RU" dirty="0" smtClean="0"/>
              <a:t>Дата </a:t>
            </a:r>
            <a:r>
              <a:rPr lang="ru-RU" dirty="0" err="1" smtClean="0"/>
              <a:t>Туташхиа</a:t>
            </a:r>
            <a:r>
              <a:rPr lang="ru-RU" dirty="0" smtClean="0"/>
              <a:t>" - исторический, психологический, авантюрный философский роман, действие которого разворачивается в Грузии начала XX столетия. Драматическая судьба героя, в характере которого многое напоминает легендарного Робин Гуда. </a:t>
            </a:r>
          </a:p>
          <a:p>
            <a:pPr algn="just"/>
            <a:r>
              <a:rPr lang="ru-RU" dirty="0" smtClean="0"/>
              <a:t>    </a:t>
            </a:r>
            <a:r>
              <a:rPr lang="ru-RU" dirty="0" smtClean="0"/>
              <a:t>	В </a:t>
            </a:r>
            <a:r>
              <a:rPr lang="ru-RU" dirty="0" smtClean="0"/>
              <a:t>1977 году на киностудии «Грузия-фильм» по мотивам романа снят многосерийный фильм «Берега».</a:t>
            </a:r>
          </a:p>
          <a:p>
            <a:endParaRPr lang="ru-RU" dirty="0"/>
          </a:p>
        </p:txBody>
      </p:sp>
      <p:sp>
        <p:nvSpPr>
          <p:cNvPr id="7" name="Прямоугольник 6"/>
          <p:cNvSpPr/>
          <p:nvPr/>
        </p:nvSpPr>
        <p:spPr>
          <a:xfrm>
            <a:off x="2267744" y="5805264"/>
            <a:ext cx="6552728" cy="830997"/>
          </a:xfrm>
          <a:prstGeom prst="rect">
            <a:avLst/>
          </a:prstGeom>
        </p:spPr>
        <p:txBody>
          <a:bodyPr wrap="square">
            <a:spAutoFit/>
          </a:bodyPr>
          <a:lstStyle/>
          <a:p>
            <a:r>
              <a:rPr lang="ru-RU" sz="1600" dirty="0" smtClean="0"/>
              <a:t>      </a:t>
            </a:r>
            <a:r>
              <a:rPr lang="ru-RU" sz="1600" dirty="0" err="1" smtClean="0"/>
              <a:t>Амирэджиби</a:t>
            </a:r>
            <a:r>
              <a:rPr lang="ru-RU" sz="1600" dirty="0" smtClean="0"/>
              <a:t> </a:t>
            </a:r>
            <a:r>
              <a:rPr lang="ru-RU" sz="1600" dirty="0" smtClean="0"/>
              <a:t>.Ч. Дата </a:t>
            </a:r>
            <a:r>
              <a:rPr lang="ru-RU" sz="1600" dirty="0" err="1" smtClean="0"/>
              <a:t>Туташхиа</a:t>
            </a:r>
            <a:r>
              <a:rPr lang="ru-RU" sz="1600" dirty="0" smtClean="0"/>
              <a:t> : роман / Ч. </a:t>
            </a:r>
            <a:r>
              <a:rPr lang="ru-RU" sz="1600" dirty="0" err="1" smtClean="0"/>
              <a:t>Амирэджиби</a:t>
            </a:r>
            <a:r>
              <a:rPr lang="ru-RU" sz="1600" dirty="0" smtClean="0"/>
              <a:t> ; перевод с грузинского, автор вступительной статьи В. </a:t>
            </a:r>
            <a:r>
              <a:rPr lang="ru-RU" sz="1600" dirty="0" err="1" smtClean="0"/>
              <a:t>Кожинова</a:t>
            </a:r>
            <a:r>
              <a:rPr lang="ru-RU" sz="1600" dirty="0" smtClean="0"/>
              <a:t>. - Москва : Художественная литература, 1990. – 686 с. - ISBN 5-280-01158 – 4. </a:t>
            </a:r>
            <a:endParaRPr lang="ru-RU" sz="1600" dirty="0"/>
          </a:p>
        </p:txBody>
      </p:sp>
      <p:pic>
        <p:nvPicPr>
          <p:cNvPr id="6146" name="Picture 2" descr="C:\Users\user1\Pictures\232.jpg"/>
          <p:cNvPicPr>
            <a:picLocks noChangeAspect="1" noChangeArrowheads="1"/>
          </p:cNvPicPr>
          <p:nvPr/>
        </p:nvPicPr>
        <p:blipFill>
          <a:blip r:embed="rId3" cstate="print"/>
          <a:srcRect/>
          <a:stretch>
            <a:fillRect/>
          </a:stretch>
        </p:blipFill>
        <p:spPr bwMode="auto">
          <a:xfrm>
            <a:off x="467545" y="260648"/>
            <a:ext cx="1584176" cy="1723403"/>
          </a:xfrm>
          <a:prstGeom prst="rect">
            <a:avLst/>
          </a:prstGeom>
          <a:noFill/>
        </p:spPr>
      </p:pic>
      <p:sp>
        <p:nvSpPr>
          <p:cNvPr id="9" name="Прямоугольник 8"/>
          <p:cNvSpPr/>
          <p:nvPr/>
        </p:nvSpPr>
        <p:spPr>
          <a:xfrm>
            <a:off x="2843808" y="1556792"/>
            <a:ext cx="6048672" cy="923330"/>
          </a:xfrm>
          <a:prstGeom prst="rect">
            <a:avLst/>
          </a:prstGeom>
        </p:spPr>
        <p:txBody>
          <a:bodyPr wrap="square">
            <a:spAutoFit/>
          </a:bodyPr>
          <a:lstStyle/>
          <a:p>
            <a:pPr algn="just"/>
            <a:r>
              <a:rPr lang="ru-RU" dirty="0" smtClean="0"/>
              <a:t>     </a:t>
            </a:r>
            <a:r>
              <a:rPr lang="ru-RU" dirty="0" smtClean="0"/>
              <a:t>	</a:t>
            </a:r>
            <a:r>
              <a:rPr lang="ru-RU" dirty="0" err="1" smtClean="0"/>
              <a:t>Чабуа</a:t>
            </a:r>
            <a:r>
              <a:rPr lang="ru-RU" dirty="0" smtClean="0"/>
              <a:t> </a:t>
            </a:r>
            <a:r>
              <a:rPr lang="ru-RU" dirty="0" err="1" smtClean="0"/>
              <a:t>Амирэджиби</a:t>
            </a:r>
            <a:r>
              <a:rPr lang="ru-RU" dirty="0" smtClean="0"/>
              <a:t> (</a:t>
            </a:r>
            <a:r>
              <a:rPr lang="ru-RU" dirty="0" err="1" smtClean="0"/>
              <a:t>Мзечабук</a:t>
            </a:r>
            <a:r>
              <a:rPr lang="ru-RU" dirty="0" smtClean="0"/>
              <a:t> </a:t>
            </a:r>
            <a:r>
              <a:rPr lang="ru-RU" dirty="0" err="1" smtClean="0"/>
              <a:t>Ираклиевич</a:t>
            </a:r>
            <a:r>
              <a:rPr lang="ru-RU" dirty="0" smtClean="0"/>
              <a:t> </a:t>
            </a:r>
            <a:r>
              <a:rPr lang="ru-RU" dirty="0" err="1" smtClean="0"/>
              <a:t>Амирэджиби</a:t>
            </a:r>
            <a:r>
              <a:rPr lang="ru-RU" dirty="0" smtClean="0"/>
              <a:t>) — грузинский советский писатель, классик грузинской литературы XX века. </a:t>
            </a:r>
            <a:endParaRPr lang="ru-RU" dirty="0"/>
          </a:p>
        </p:txBody>
      </p:sp>
    </p:spTree>
  </p:cSld>
  <p:clrMapOvr>
    <a:masterClrMapping/>
  </p:clrMapOvr>
  <p:transition spd="med"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6146"/>
                                        </p:tgtEl>
                                        <p:attrNameLst>
                                          <p:attrName>style.visibility</p:attrName>
                                        </p:attrNameLst>
                                      </p:cBhvr>
                                      <p:to>
                                        <p:strVal val="visible"/>
                                      </p:to>
                                    </p:set>
                                    <p:animEffect transition="in" filter="wipe(down)">
                                      <p:cBhvr>
                                        <p:cTn id="13" dur="2000"/>
                                        <p:tgtEl>
                                          <p:spTgt spid="6146"/>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6145"/>
                                        </p:tgtEl>
                                        <p:attrNameLst>
                                          <p:attrName>style.visibility</p:attrName>
                                        </p:attrNameLst>
                                      </p:cBhvr>
                                      <p:to>
                                        <p:strVal val="visible"/>
                                      </p:to>
                                    </p:set>
                                    <p:animEffect transition="in" filter="wipe(down)">
                                      <p:cBhvr>
                                        <p:cTn id="17" dur="2000"/>
                                        <p:tgtEl>
                                          <p:spTgt spid="6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67744" y="1988840"/>
            <a:ext cx="6192688" cy="646331"/>
          </a:xfrm>
          <a:prstGeom prst="rect">
            <a:avLst/>
          </a:prstGeom>
        </p:spPr>
        <p:txBody>
          <a:bodyPr wrap="square">
            <a:spAutoFit/>
          </a:bodyPr>
          <a:lstStyle/>
          <a:p>
            <a:pPr algn="just"/>
            <a:r>
              <a:rPr lang="ru-RU" dirty="0" smtClean="0"/>
              <a:t>    </a:t>
            </a:r>
            <a:r>
              <a:rPr lang="ru-RU" dirty="0" smtClean="0"/>
              <a:t>	Герман </a:t>
            </a:r>
            <a:r>
              <a:rPr lang="ru-RU" dirty="0" err="1" smtClean="0"/>
              <a:t>Умаралиевич</a:t>
            </a:r>
            <a:r>
              <a:rPr lang="ru-RU" dirty="0" smtClean="0"/>
              <a:t> </a:t>
            </a:r>
            <a:r>
              <a:rPr lang="ru-RU" dirty="0" err="1" smtClean="0"/>
              <a:t>Садулаев</a:t>
            </a:r>
            <a:r>
              <a:rPr lang="ru-RU" dirty="0" smtClean="0"/>
              <a:t> — российский писатель, юрист, политический деятель, журналист. </a:t>
            </a:r>
            <a:endParaRPr lang="ru-RU" dirty="0"/>
          </a:p>
        </p:txBody>
      </p:sp>
      <p:sp>
        <p:nvSpPr>
          <p:cNvPr id="2049" name="Rectangle 1"/>
          <p:cNvSpPr>
            <a:spLocks noChangeArrowheads="1"/>
          </p:cNvSpPr>
          <p:nvPr/>
        </p:nvSpPr>
        <p:spPr bwMode="auto">
          <a:xfrm>
            <a:off x="1835696" y="3521913"/>
            <a:ext cx="4032448"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just"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chemeClr val="tx1"/>
                </a:solidFill>
                <a:effectLst/>
                <a:cs typeface="Arial" charset="0"/>
              </a:rPr>
              <a:t>    </a:t>
            </a:r>
            <a:r>
              <a:rPr kumimoji="0" lang="ru-RU" sz="1600" i="0" u="none" strike="noStrike" cap="none" normalizeH="0" baseline="0" dirty="0" smtClean="0">
                <a:ln>
                  <a:noFill/>
                </a:ln>
                <a:solidFill>
                  <a:schemeClr val="tx1"/>
                </a:solidFill>
                <a:effectLst/>
                <a:cs typeface="Arial" charset="0"/>
              </a:rPr>
              <a:t>	</a:t>
            </a:r>
            <a:r>
              <a:rPr kumimoji="0" lang="ru-RU" sz="1600" i="0" u="none" strike="noStrike" cap="none" normalizeH="0" baseline="0" dirty="0" err="1" smtClean="0">
                <a:ln>
                  <a:noFill/>
                </a:ln>
                <a:solidFill>
                  <a:schemeClr val="tx1"/>
                </a:solidFill>
                <a:effectLst/>
                <a:cs typeface="Arial" charset="0"/>
              </a:rPr>
              <a:t>Садулаев</a:t>
            </a:r>
            <a:r>
              <a:rPr kumimoji="0" lang="ru-RU" sz="1600" i="0" u="none" strike="noStrike" cap="none" normalizeH="0" baseline="0" dirty="0" smtClean="0">
                <a:ln>
                  <a:noFill/>
                </a:ln>
                <a:solidFill>
                  <a:schemeClr val="tx1"/>
                </a:solidFill>
                <a:effectLst/>
                <a:cs typeface="Arial" charset="0"/>
              </a:rPr>
              <a:t>, Г. У. Таблетка: роман / Герман </a:t>
            </a:r>
            <a:r>
              <a:rPr kumimoji="0" lang="ru-RU" sz="1600" i="0" u="none" strike="noStrike" cap="none" normalizeH="0" baseline="0" dirty="0" err="1" smtClean="0">
                <a:ln>
                  <a:noFill/>
                </a:ln>
                <a:solidFill>
                  <a:schemeClr val="tx1"/>
                </a:solidFill>
                <a:effectLst/>
                <a:cs typeface="Arial" charset="0"/>
              </a:rPr>
              <a:t>Садулаев</a:t>
            </a:r>
            <a:r>
              <a:rPr kumimoji="0" lang="ru-RU" sz="1600" i="0" u="none" strike="noStrike" cap="none" normalizeH="0" baseline="0" dirty="0" smtClean="0">
                <a:ln>
                  <a:noFill/>
                </a:ln>
                <a:solidFill>
                  <a:schemeClr val="tx1"/>
                </a:solidFill>
                <a:effectLst/>
                <a:cs typeface="Arial" charset="0"/>
              </a:rPr>
              <a:t>. - Москва : Ад </a:t>
            </a:r>
            <a:r>
              <a:rPr kumimoji="0" lang="ru-RU" sz="1600" i="0" u="none" strike="noStrike" cap="none" normalizeH="0" baseline="0" dirty="0" err="1" smtClean="0">
                <a:ln>
                  <a:noFill/>
                </a:ln>
                <a:solidFill>
                  <a:schemeClr val="tx1"/>
                </a:solidFill>
                <a:effectLst/>
                <a:cs typeface="Arial" charset="0"/>
              </a:rPr>
              <a:t>Маргинем</a:t>
            </a:r>
            <a:r>
              <a:rPr kumimoji="0" lang="ru-RU" sz="1600" i="0" u="none" strike="noStrike" cap="none" normalizeH="0" baseline="0" dirty="0" smtClean="0">
                <a:ln>
                  <a:noFill/>
                </a:ln>
                <a:solidFill>
                  <a:schemeClr val="tx1"/>
                </a:solidFill>
                <a:effectLst/>
                <a:cs typeface="Arial" charset="0"/>
              </a:rPr>
              <a:t>  Пресс, 2008. - 238 с. - ISBN 978-5-91103-026-1</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600" i="0" u="none" strike="noStrike" cap="none" normalizeH="0" baseline="0" dirty="0" smtClean="0">
              <a:ln>
                <a:noFill/>
              </a:ln>
              <a:solidFill>
                <a:schemeClr val="tx1"/>
              </a:solidFill>
              <a:effectLst/>
              <a:cs typeface="Arial" charset="0"/>
            </a:endParaRPr>
          </a:p>
        </p:txBody>
      </p:sp>
      <p:pic>
        <p:nvPicPr>
          <p:cNvPr id="2050" name="Picture 2" descr="C:\Users\user1\Pictures\3e371d72ce572869eb41babe55952a68.jpg"/>
          <p:cNvPicPr>
            <a:picLocks noChangeAspect="1" noChangeArrowheads="1"/>
          </p:cNvPicPr>
          <p:nvPr/>
        </p:nvPicPr>
        <p:blipFill>
          <a:blip r:embed="rId2" cstate="print"/>
          <a:srcRect/>
          <a:stretch>
            <a:fillRect/>
          </a:stretch>
        </p:blipFill>
        <p:spPr bwMode="auto">
          <a:xfrm>
            <a:off x="467544" y="2708920"/>
            <a:ext cx="1342446" cy="1944216"/>
          </a:xfrm>
          <a:prstGeom prst="rect">
            <a:avLst/>
          </a:prstGeom>
          <a:noFill/>
        </p:spPr>
      </p:pic>
      <p:pic>
        <p:nvPicPr>
          <p:cNvPr id="2051" name="Picture 3" descr="C:\Users\user1\Pictures\m1000x1000.jpg"/>
          <p:cNvPicPr>
            <a:picLocks noChangeAspect="1" noChangeArrowheads="1"/>
          </p:cNvPicPr>
          <p:nvPr/>
        </p:nvPicPr>
        <p:blipFill>
          <a:blip r:embed="rId3" cstate="print"/>
          <a:srcRect l="30866" t="11224" r="22836" b="36866"/>
          <a:stretch>
            <a:fillRect/>
          </a:stretch>
        </p:blipFill>
        <p:spPr bwMode="auto">
          <a:xfrm>
            <a:off x="539552" y="404664"/>
            <a:ext cx="1584176" cy="1776197"/>
          </a:xfrm>
          <a:prstGeom prst="rect">
            <a:avLst/>
          </a:prstGeom>
          <a:noFill/>
        </p:spPr>
      </p:pic>
      <p:sp>
        <p:nvSpPr>
          <p:cNvPr id="6" name="Прямоугольник 5"/>
          <p:cNvSpPr/>
          <p:nvPr/>
        </p:nvSpPr>
        <p:spPr>
          <a:xfrm>
            <a:off x="2352296" y="260648"/>
            <a:ext cx="5283048" cy="954107"/>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2800" b="1" dirty="0" smtClean="0">
                <a:ln w="11430"/>
                <a:solidFill>
                  <a:schemeClr val="tx2">
                    <a:lumMod val="50000"/>
                  </a:schemeClr>
                </a:solidFill>
                <a:effectLst>
                  <a:outerShdw blurRad="80000" dist="40000" dir="5040000" algn="tl">
                    <a:srgbClr val="000000">
                      <a:alpha val="30000"/>
                    </a:srgbClr>
                  </a:outerShdw>
                </a:effectLst>
              </a:rPr>
              <a:t>Герман </a:t>
            </a:r>
            <a:r>
              <a:rPr lang="ru-RU" sz="2800" b="1" dirty="0" err="1" smtClean="0">
                <a:ln w="11430"/>
                <a:solidFill>
                  <a:schemeClr val="tx2">
                    <a:lumMod val="50000"/>
                  </a:schemeClr>
                </a:solidFill>
                <a:effectLst>
                  <a:outerShdw blurRad="80000" dist="40000" dir="5040000" algn="tl">
                    <a:srgbClr val="000000">
                      <a:alpha val="30000"/>
                    </a:srgbClr>
                  </a:outerShdw>
                </a:effectLst>
              </a:rPr>
              <a:t>Умаралиевич</a:t>
            </a:r>
            <a:r>
              <a:rPr lang="ru-RU" sz="2800" b="1" dirty="0" smtClean="0">
                <a:ln w="11430"/>
                <a:solidFill>
                  <a:schemeClr val="tx2">
                    <a:lumMod val="50000"/>
                  </a:schemeClr>
                </a:solidFill>
                <a:effectLst>
                  <a:outerShdw blurRad="80000" dist="40000" dir="5040000" algn="tl">
                    <a:srgbClr val="000000">
                      <a:alpha val="30000"/>
                    </a:srgbClr>
                  </a:outerShdw>
                </a:effectLst>
              </a:rPr>
              <a:t> </a:t>
            </a:r>
            <a:r>
              <a:rPr lang="ru-RU" sz="2800" b="1" dirty="0" err="1" smtClean="0">
                <a:ln w="11430"/>
                <a:solidFill>
                  <a:schemeClr val="tx2">
                    <a:lumMod val="50000"/>
                  </a:schemeClr>
                </a:solidFill>
                <a:effectLst>
                  <a:outerShdw blurRad="80000" dist="40000" dir="5040000" algn="tl">
                    <a:srgbClr val="000000">
                      <a:alpha val="30000"/>
                    </a:srgbClr>
                  </a:outerShdw>
                </a:effectLst>
              </a:rPr>
              <a:t>Садулаев</a:t>
            </a:r>
            <a:endParaRPr lang="ru-RU" sz="2800" b="1" dirty="0" smtClean="0">
              <a:ln w="11430"/>
              <a:solidFill>
                <a:schemeClr val="tx2">
                  <a:lumMod val="50000"/>
                </a:schemeClr>
              </a:solidFill>
              <a:effectLst>
                <a:outerShdw blurRad="80000" dist="40000" dir="5040000" algn="tl">
                  <a:srgbClr val="000000">
                    <a:alpha val="30000"/>
                  </a:srgbClr>
                </a:outerShdw>
              </a:effectLst>
            </a:endParaRPr>
          </a:p>
          <a:p>
            <a:pPr algn="ctr"/>
            <a:r>
              <a:rPr lang="ru-RU" sz="2800" b="1" dirty="0" smtClean="0">
                <a:ln w="11430"/>
                <a:solidFill>
                  <a:schemeClr val="tx2">
                    <a:lumMod val="50000"/>
                  </a:schemeClr>
                </a:solidFill>
                <a:effectLst>
                  <a:outerShdw blurRad="80000" dist="40000" dir="5040000" algn="tl">
                    <a:srgbClr val="000000">
                      <a:alpha val="30000"/>
                    </a:srgbClr>
                  </a:outerShdw>
                </a:effectLst>
              </a:rPr>
              <a:t>( 1973)</a:t>
            </a:r>
            <a:endParaRPr lang="ru-RU" sz="2800" b="1" dirty="0">
              <a:ln w="11430"/>
              <a:solidFill>
                <a:schemeClr val="tx2">
                  <a:lumMod val="50000"/>
                </a:schemeClr>
              </a:solidFill>
              <a:effectLst>
                <a:outerShdw blurRad="80000" dist="40000" dir="5040000" algn="tl">
                  <a:srgbClr val="000000">
                    <a:alpha val="30000"/>
                  </a:srgbClr>
                </a:outerShdw>
              </a:effectLst>
            </a:endParaRPr>
          </a:p>
        </p:txBody>
      </p:sp>
      <p:sp>
        <p:nvSpPr>
          <p:cNvPr id="17409" name="Rectangle 1"/>
          <p:cNvSpPr>
            <a:spLocks noChangeArrowheads="1"/>
          </p:cNvSpPr>
          <p:nvPr/>
        </p:nvSpPr>
        <p:spPr bwMode="auto">
          <a:xfrm>
            <a:off x="179512" y="5517232"/>
            <a:ext cx="590364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cs typeface="Arial" charset="0"/>
              </a:rPr>
              <a:t>    </a:t>
            </a:r>
            <a:r>
              <a:rPr kumimoji="0" lang="ru-RU" sz="1600" b="1" i="0" u="none" strike="noStrike" cap="none" normalizeH="0" baseline="0" dirty="0" smtClean="0">
                <a:ln>
                  <a:noFill/>
                </a:ln>
                <a:solidFill>
                  <a:schemeClr val="tx1"/>
                </a:solidFill>
                <a:effectLst/>
                <a:cs typeface="Arial" charset="0"/>
              </a:rPr>
              <a:t>	</a:t>
            </a:r>
            <a:r>
              <a:rPr kumimoji="0" lang="ru-RU" sz="1600" b="1" i="0" u="none" strike="noStrike" cap="none" normalizeH="0" baseline="0" dirty="0" err="1" smtClean="0">
                <a:ln>
                  <a:noFill/>
                </a:ln>
                <a:solidFill>
                  <a:schemeClr val="tx1"/>
                </a:solidFill>
                <a:effectLst/>
                <a:cs typeface="Arial" charset="0"/>
              </a:rPr>
              <a:t>Садулаев</a:t>
            </a:r>
            <a:r>
              <a:rPr kumimoji="0" lang="ru-RU" sz="1600" b="1" i="0" u="none" strike="noStrike" cap="none" normalizeH="0" baseline="0" dirty="0" smtClean="0">
                <a:ln>
                  <a:noFill/>
                </a:ln>
                <a:solidFill>
                  <a:schemeClr val="tx1"/>
                </a:solidFill>
                <a:effectLst/>
                <a:cs typeface="Arial" charset="0"/>
              </a:rPr>
              <a:t>, Г. </a:t>
            </a:r>
            <a:r>
              <a:rPr kumimoji="0" lang="ru-RU" sz="1600" b="1" i="0" u="none" strike="noStrike" cap="none" normalizeH="0" baseline="0" dirty="0" err="1" smtClean="0">
                <a:ln>
                  <a:noFill/>
                </a:ln>
                <a:solidFill>
                  <a:schemeClr val="tx1"/>
                </a:solidFill>
                <a:effectLst/>
                <a:cs typeface="Arial" charset="0"/>
              </a:rPr>
              <a:t>У.</a:t>
            </a:r>
            <a:r>
              <a:rPr kumimoji="0" lang="ru-RU" sz="1600" b="0" i="0" u="none" strike="noStrike" cap="none" normalizeH="0" baseline="0" dirty="0" err="1" smtClean="0">
                <a:ln>
                  <a:noFill/>
                </a:ln>
                <a:solidFill>
                  <a:schemeClr val="tx1"/>
                </a:solidFill>
                <a:effectLst/>
                <a:cs typeface="Arial" charset="0"/>
              </a:rPr>
              <a:t>Шалинский</a:t>
            </a:r>
            <a:r>
              <a:rPr kumimoji="0" lang="ru-RU" sz="1600" b="0" i="0" u="none" strike="noStrike" cap="none" normalizeH="0" baseline="0" dirty="0" smtClean="0">
                <a:ln>
                  <a:noFill/>
                </a:ln>
                <a:solidFill>
                  <a:schemeClr val="tx1"/>
                </a:solidFill>
                <a:effectLst/>
                <a:cs typeface="Arial" charset="0"/>
              </a:rPr>
              <a:t> рейд : роман / Герман  </a:t>
            </a:r>
            <a:r>
              <a:rPr kumimoji="0" lang="ru-RU" sz="1600" b="0" i="0" u="none" strike="noStrike" cap="none" normalizeH="0" baseline="0" dirty="0" err="1" smtClean="0">
                <a:ln>
                  <a:noFill/>
                </a:ln>
                <a:solidFill>
                  <a:schemeClr val="tx1"/>
                </a:solidFill>
                <a:effectLst/>
                <a:cs typeface="Arial" charset="0"/>
              </a:rPr>
              <a:t>Садулаев</a:t>
            </a:r>
            <a:r>
              <a:rPr kumimoji="0" lang="ru-RU" sz="1600" b="0" i="0" u="none" strike="noStrike" cap="none" normalizeH="0" baseline="0" dirty="0" smtClean="0">
                <a:ln>
                  <a:noFill/>
                </a:ln>
                <a:solidFill>
                  <a:schemeClr val="tx1"/>
                </a:solidFill>
                <a:effectLst/>
                <a:cs typeface="Arial" charset="0"/>
              </a:rPr>
              <a:t>. - Москва : </a:t>
            </a:r>
            <a:r>
              <a:rPr kumimoji="0" lang="ru-RU" sz="1600" b="0" i="0" u="none" strike="noStrike" cap="none" normalizeH="0" baseline="0" dirty="0" err="1" smtClean="0">
                <a:ln>
                  <a:noFill/>
                </a:ln>
                <a:solidFill>
                  <a:schemeClr val="tx1"/>
                </a:solidFill>
                <a:effectLst/>
                <a:cs typeface="Arial" charset="0"/>
              </a:rPr>
              <a:t>Ad</a:t>
            </a:r>
            <a:r>
              <a:rPr kumimoji="0" lang="ru-RU" sz="1600" b="0" i="0" u="none" strike="noStrike" cap="none" normalizeH="0" baseline="0" dirty="0" smtClean="0">
                <a:ln>
                  <a:noFill/>
                </a:ln>
                <a:solidFill>
                  <a:schemeClr val="tx1"/>
                </a:solidFill>
                <a:effectLst/>
                <a:cs typeface="Arial" charset="0"/>
              </a:rPr>
              <a:t> </a:t>
            </a:r>
            <a:r>
              <a:rPr kumimoji="0" lang="ru-RU" sz="1600" b="0" i="0" u="none" strike="noStrike" cap="none" normalizeH="0" baseline="0" dirty="0" err="1" smtClean="0">
                <a:ln>
                  <a:noFill/>
                </a:ln>
                <a:solidFill>
                  <a:schemeClr val="tx1"/>
                </a:solidFill>
                <a:effectLst/>
                <a:cs typeface="Arial" charset="0"/>
              </a:rPr>
              <a:t>Marginem</a:t>
            </a:r>
            <a:r>
              <a:rPr kumimoji="0" lang="ru-RU" sz="1600" b="0" i="0" u="none" strike="noStrike" cap="none" normalizeH="0" baseline="0" dirty="0" smtClean="0">
                <a:ln>
                  <a:noFill/>
                </a:ln>
                <a:solidFill>
                  <a:schemeClr val="tx1"/>
                </a:solidFill>
                <a:effectLst/>
                <a:cs typeface="Arial" charset="0"/>
              </a:rPr>
              <a:t>, 2010. - 303 с. - </a:t>
            </a:r>
            <a:r>
              <a:rPr kumimoji="0" lang="ru-RU" sz="1600" i="0" u="none" strike="noStrike" cap="none" normalizeH="0" baseline="0" dirty="0" smtClean="0">
                <a:ln>
                  <a:noFill/>
                </a:ln>
                <a:solidFill>
                  <a:schemeClr val="tx1"/>
                </a:solidFill>
                <a:effectLst/>
                <a:cs typeface="Arial" charset="0"/>
              </a:rPr>
              <a:t>ISBN 978-5-91103-104-6 </a:t>
            </a:r>
            <a:r>
              <a:rPr kumimoji="0" lang="ru-RU" sz="1600" b="0" i="0" u="none" strike="noStrike" cap="none" normalizeH="0" baseline="0" dirty="0" smtClean="0">
                <a:ln>
                  <a:noFill/>
                </a:ln>
                <a:solidFill>
                  <a:schemeClr val="tx1"/>
                </a:solidFill>
                <a:effectLst/>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600" b="0" i="0" u="none" strike="noStrike" cap="none" normalizeH="0" baseline="0" dirty="0" smtClean="0">
              <a:ln>
                <a:noFill/>
              </a:ln>
              <a:solidFill>
                <a:schemeClr val="tx1"/>
              </a:solidFill>
              <a:effectLst/>
              <a:cs typeface="Arial" charset="0"/>
            </a:endParaRPr>
          </a:p>
        </p:txBody>
      </p:sp>
      <p:pic>
        <p:nvPicPr>
          <p:cNvPr id="17410" name="Picture 2" descr="C:\Users\user1\Downloads\018ed70d-1fd0-7dec-b41f-acc0903e3b3e.jpg"/>
          <p:cNvPicPr>
            <a:picLocks noChangeAspect="1" noChangeArrowheads="1"/>
          </p:cNvPicPr>
          <p:nvPr/>
        </p:nvPicPr>
        <p:blipFill>
          <a:blip r:embed="rId4" cstate="print"/>
          <a:srcRect/>
          <a:stretch>
            <a:fillRect/>
          </a:stretch>
        </p:blipFill>
        <p:spPr bwMode="auto">
          <a:xfrm>
            <a:off x="6516216" y="4005064"/>
            <a:ext cx="1626922" cy="2636912"/>
          </a:xfrm>
          <a:prstGeom prst="rect">
            <a:avLst/>
          </a:prstGeom>
          <a:noFill/>
        </p:spPr>
      </p:pic>
    </p:spTree>
  </p:cSld>
  <p:clrMapOvr>
    <a:masterClrMapping/>
  </p:clrMapOvr>
  <p:transition spd="med" advClick="0" advTm="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wipe(down)">
                                      <p:cBhvr>
                                        <p:cTn id="13" dur="2000"/>
                                        <p:tgtEl>
                                          <p:spTgt spid="2051"/>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wipe(down)">
                                      <p:cBhvr>
                                        <p:cTn id="17" dur="2000"/>
                                        <p:tgtEl>
                                          <p:spTgt spid="2050"/>
                                        </p:tgtEl>
                                      </p:cBhvr>
                                    </p:animEffect>
                                  </p:childTnLst>
                                </p:cTn>
                              </p:par>
                            </p:childTnLst>
                          </p:cTn>
                        </p:par>
                        <p:par>
                          <p:cTn id="18" fill="hold">
                            <p:stCondLst>
                              <p:cond delay="6000"/>
                            </p:stCondLst>
                            <p:childTnLst>
                              <p:par>
                                <p:cTn id="19" presetID="22" presetClass="entr" presetSubtype="4" fill="hold" nodeType="afterEffect">
                                  <p:stCondLst>
                                    <p:cond delay="0"/>
                                  </p:stCondLst>
                                  <p:childTnLst>
                                    <p:set>
                                      <p:cBhvr>
                                        <p:cTn id="20" dur="1" fill="hold">
                                          <p:stCondLst>
                                            <p:cond delay="0"/>
                                          </p:stCondLst>
                                        </p:cTn>
                                        <p:tgtEl>
                                          <p:spTgt spid="17410"/>
                                        </p:tgtEl>
                                        <p:attrNameLst>
                                          <p:attrName>style.visibility</p:attrName>
                                        </p:attrNameLst>
                                      </p:cBhvr>
                                      <p:to>
                                        <p:strVal val="visible"/>
                                      </p:to>
                                    </p:set>
                                    <p:animEffect transition="in" filter="wipe(down)">
                                      <p:cBhvr>
                                        <p:cTn id="21" dur="20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23728" y="1556792"/>
            <a:ext cx="5670376" cy="1200329"/>
          </a:xfrm>
          <a:prstGeom prst="rect">
            <a:avLst/>
          </a:prstGeom>
        </p:spPr>
        <p:txBody>
          <a:bodyPr wrap="square">
            <a:spAutoFit/>
          </a:bodyPr>
          <a:lstStyle/>
          <a:p>
            <a:pPr algn="just"/>
            <a:r>
              <a:rPr lang="ru-RU" dirty="0" smtClean="0"/>
              <a:t>       </a:t>
            </a:r>
            <a:r>
              <a:rPr lang="ru-RU" dirty="0" smtClean="0"/>
              <a:t>	</a:t>
            </a:r>
            <a:r>
              <a:rPr lang="vi-VN" dirty="0" smtClean="0"/>
              <a:t>Наринэ </a:t>
            </a:r>
            <a:r>
              <a:rPr lang="vi-VN" dirty="0" smtClean="0"/>
              <a:t>(Нарине) Юрьевна Абгарян  — </a:t>
            </a:r>
            <a:r>
              <a:rPr lang="ru-RU" dirty="0" smtClean="0"/>
              <a:t>российская, </a:t>
            </a:r>
            <a:r>
              <a:rPr lang="vi-VN" dirty="0" smtClean="0"/>
              <a:t>армянская русскоязычная писательница, блогер. Лауреат премии «</a:t>
            </a:r>
            <a:r>
              <a:rPr lang="ru-RU" dirty="0" smtClean="0"/>
              <a:t>Ясная поляна</a:t>
            </a:r>
            <a:r>
              <a:rPr lang="vi-VN" dirty="0" smtClean="0"/>
              <a:t>» (2016</a:t>
            </a:r>
            <a:r>
              <a:rPr lang="ru-RU" dirty="0" smtClean="0"/>
              <a:t> г.</a:t>
            </a:r>
            <a:r>
              <a:rPr lang="vi-VN" dirty="0" smtClean="0"/>
              <a:t>) и номинант «</a:t>
            </a:r>
            <a:r>
              <a:rPr lang="ru-RU" dirty="0" smtClean="0"/>
              <a:t>Большой книги</a:t>
            </a:r>
            <a:r>
              <a:rPr lang="vi-VN" dirty="0" smtClean="0"/>
              <a:t>» (2011</a:t>
            </a:r>
            <a:r>
              <a:rPr lang="ru-RU" dirty="0" smtClean="0"/>
              <a:t> г.</a:t>
            </a:r>
            <a:r>
              <a:rPr lang="vi-VN" dirty="0" smtClean="0"/>
              <a:t>).</a:t>
            </a:r>
            <a:endParaRPr lang="ru-RU" dirty="0"/>
          </a:p>
        </p:txBody>
      </p:sp>
      <p:sp>
        <p:nvSpPr>
          <p:cNvPr id="1025" name="Rectangle 1"/>
          <p:cNvSpPr>
            <a:spLocks noChangeArrowheads="1"/>
          </p:cNvSpPr>
          <p:nvPr/>
        </p:nvSpPr>
        <p:spPr bwMode="auto">
          <a:xfrm>
            <a:off x="467544" y="5805264"/>
            <a:ext cx="8064896" cy="8617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cs typeface="Arial" charset="0"/>
              </a:rPr>
              <a:t>     </a:t>
            </a:r>
            <a:r>
              <a:rPr kumimoji="0" lang="ru-RU" sz="1600" b="1" i="0" u="none" strike="noStrike" cap="none" normalizeH="0" baseline="0" dirty="0" smtClean="0">
                <a:ln>
                  <a:noFill/>
                </a:ln>
                <a:solidFill>
                  <a:schemeClr val="tx1"/>
                </a:solidFill>
                <a:effectLst/>
                <a:cs typeface="Arial" charset="0"/>
              </a:rPr>
              <a:t>	</a:t>
            </a:r>
            <a:r>
              <a:rPr kumimoji="0" lang="ru-RU" sz="1600" i="0" u="none" strike="noStrike" cap="none" normalizeH="0" baseline="0" dirty="0" err="1" smtClean="0">
                <a:ln>
                  <a:noFill/>
                </a:ln>
                <a:solidFill>
                  <a:schemeClr val="tx1"/>
                </a:solidFill>
                <a:effectLst/>
                <a:cs typeface="Arial" charset="0"/>
              </a:rPr>
              <a:t>Абгарян</a:t>
            </a:r>
            <a:r>
              <a:rPr kumimoji="0" lang="ru-RU" sz="1600" i="0" u="none" strike="noStrike" cap="none" normalizeH="0" baseline="0" dirty="0" smtClean="0">
                <a:ln>
                  <a:noFill/>
                </a:ln>
                <a:solidFill>
                  <a:schemeClr val="tx1"/>
                </a:solidFill>
                <a:effectLst/>
                <a:cs typeface="Arial" charset="0"/>
              </a:rPr>
              <a:t>, </a:t>
            </a:r>
            <a:r>
              <a:rPr kumimoji="0" lang="ru-RU" sz="1600" i="0" u="none" strike="noStrike" cap="none" normalizeH="0" baseline="0" dirty="0" err="1" smtClean="0">
                <a:ln>
                  <a:noFill/>
                </a:ln>
                <a:solidFill>
                  <a:schemeClr val="tx1"/>
                </a:solidFill>
                <a:effectLst/>
                <a:cs typeface="Arial" charset="0"/>
              </a:rPr>
              <a:t>Н.Симон</a:t>
            </a:r>
            <a:r>
              <a:rPr kumimoji="0" lang="ru-RU" sz="1600" i="0" u="none" strike="noStrike" cap="none" normalizeH="0" baseline="0" dirty="0" smtClean="0">
                <a:ln>
                  <a:noFill/>
                </a:ln>
                <a:solidFill>
                  <a:schemeClr val="tx1"/>
                </a:solidFill>
                <a:effectLst/>
                <a:cs typeface="Arial" charset="0"/>
              </a:rPr>
              <a:t> : / </a:t>
            </a:r>
            <a:r>
              <a:rPr kumimoji="0" lang="ru-RU" sz="1600" i="0" u="none" strike="noStrike" cap="none" normalizeH="0" baseline="0" dirty="0" err="1" smtClean="0">
                <a:ln>
                  <a:noFill/>
                </a:ln>
                <a:solidFill>
                  <a:schemeClr val="tx1"/>
                </a:solidFill>
                <a:effectLst/>
                <a:cs typeface="Arial" charset="0"/>
              </a:rPr>
              <a:t>Наринэ</a:t>
            </a:r>
            <a:r>
              <a:rPr kumimoji="0" lang="ru-RU" sz="1600" i="0" u="none" strike="noStrike" cap="none" normalizeH="0" baseline="0" dirty="0" smtClean="0">
                <a:ln>
                  <a:noFill/>
                </a:ln>
                <a:solidFill>
                  <a:schemeClr val="tx1"/>
                </a:solidFill>
                <a:effectLst/>
                <a:cs typeface="Arial" charset="0"/>
              </a:rPr>
              <a:t> </a:t>
            </a:r>
            <a:r>
              <a:rPr kumimoji="0" lang="ru-RU" sz="1600" i="0" u="none" strike="noStrike" cap="none" normalizeH="0" baseline="0" dirty="0" err="1" smtClean="0">
                <a:ln>
                  <a:noFill/>
                </a:ln>
                <a:solidFill>
                  <a:schemeClr val="tx1"/>
                </a:solidFill>
                <a:effectLst/>
                <a:cs typeface="Arial" charset="0"/>
              </a:rPr>
              <a:t>Абгарян</a:t>
            </a:r>
            <a:r>
              <a:rPr kumimoji="0" lang="ru-RU" sz="1600" i="0" u="none" strike="noStrike" cap="none" normalizeH="0" baseline="0" dirty="0" smtClean="0">
                <a:ln>
                  <a:noFill/>
                </a:ln>
                <a:solidFill>
                  <a:schemeClr val="tx1"/>
                </a:solidFill>
                <a:effectLst/>
                <a:cs typeface="Arial" charset="0"/>
              </a:rPr>
              <a:t> ; иллюстрации </a:t>
            </a:r>
            <a:r>
              <a:rPr kumimoji="0" lang="ru-RU" sz="1600" i="0" u="none" strike="noStrike" cap="none" normalizeH="0" baseline="0" dirty="0" err="1" smtClean="0">
                <a:ln>
                  <a:noFill/>
                </a:ln>
                <a:solidFill>
                  <a:schemeClr val="tx1"/>
                </a:solidFill>
                <a:effectLst/>
                <a:cs typeface="Arial" charset="0"/>
              </a:rPr>
              <a:t>Соны</a:t>
            </a:r>
            <a:r>
              <a:rPr kumimoji="0" lang="ru-RU" sz="1600" i="0" u="none" strike="noStrike" cap="none" normalizeH="0" baseline="0" dirty="0" smtClean="0">
                <a:ln>
                  <a:noFill/>
                </a:ln>
                <a:solidFill>
                  <a:schemeClr val="tx1"/>
                </a:solidFill>
                <a:effectLst/>
                <a:cs typeface="Arial" charset="0"/>
              </a:rPr>
              <a:t> </a:t>
            </a:r>
            <a:r>
              <a:rPr kumimoji="0" lang="ru-RU" sz="1600" i="0" u="none" strike="noStrike" cap="none" normalizeH="0" baseline="0" dirty="0" err="1" smtClean="0">
                <a:ln>
                  <a:noFill/>
                </a:ln>
                <a:solidFill>
                  <a:schemeClr val="tx1"/>
                </a:solidFill>
                <a:effectLst/>
                <a:cs typeface="Arial" charset="0"/>
              </a:rPr>
              <a:t>Абгарян</a:t>
            </a:r>
            <a:r>
              <a:rPr kumimoji="0" lang="ru-RU" sz="1600" i="0" u="none" strike="noStrike" cap="none" normalizeH="0" baseline="0" dirty="0" smtClean="0">
                <a:ln>
                  <a:noFill/>
                </a:ln>
                <a:solidFill>
                  <a:schemeClr val="tx1"/>
                </a:solidFill>
                <a:effectLst/>
                <a:cs typeface="Arial" charset="0"/>
              </a:rPr>
              <a:t>. - Москва : АСТ, 2021. - 350 с. - ISBN 978-5-17-127547-1</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charset="0"/>
              <a:cs typeface="Arial" charset="0"/>
            </a:endParaRPr>
          </a:p>
        </p:txBody>
      </p:sp>
      <p:pic>
        <p:nvPicPr>
          <p:cNvPr id="1026" name="Picture 2" descr="C:\Users\user1\Pictures\симон.jpg"/>
          <p:cNvPicPr>
            <a:picLocks noChangeAspect="1" noChangeArrowheads="1"/>
          </p:cNvPicPr>
          <p:nvPr/>
        </p:nvPicPr>
        <p:blipFill>
          <a:blip r:embed="rId2" cstate="print"/>
          <a:srcRect/>
          <a:stretch>
            <a:fillRect/>
          </a:stretch>
        </p:blipFill>
        <p:spPr bwMode="auto">
          <a:xfrm>
            <a:off x="3707904" y="3068960"/>
            <a:ext cx="1656184" cy="2652656"/>
          </a:xfrm>
          <a:prstGeom prst="rect">
            <a:avLst/>
          </a:prstGeom>
          <a:noFill/>
        </p:spPr>
      </p:pic>
      <p:pic>
        <p:nvPicPr>
          <p:cNvPr id="1027" name="Picture 3" descr="C:\Users\user1\Pictures\img_1583994157_7037_919_abgarian.jpg"/>
          <p:cNvPicPr>
            <a:picLocks noChangeAspect="1" noChangeArrowheads="1"/>
          </p:cNvPicPr>
          <p:nvPr/>
        </p:nvPicPr>
        <p:blipFill>
          <a:blip r:embed="rId3" cstate="print"/>
          <a:srcRect l="30491" r="30548" b="15754"/>
          <a:stretch>
            <a:fillRect/>
          </a:stretch>
        </p:blipFill>
        <p:spPr bwMode="auto">
          <a:xfrm>
            <a:off x="251519" y="404664"/>
            <a:ext cx="1537885" cy="1872208"/>
          </a:xfrm>
          <a:prstGeom prst="rect">
            <a:avLst/>
          </a:prstGeom>
          <a:noFill/>
        </p:spPr>
      </p:pic>
      <p:sp>
        <p:nvSpPr>
          <p:cNvPr id="6" name="Прямоугольник 5"/>
          <p:cNvSpPr/>
          <p:nvPr/>
        </p:nvSpPr>
        <p:spPr>
          <a:xfrm>
            <a:off x="2440876" y="188640"/>
            <a:ext cx="5105885" cy="1077218"/>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dirty="0" err="1" smtClean="0">
                <a:ln w="11430"/>
                <a:solidFill>
                  <a:schemeClr val="tx2">
                    <a:lumMod val="50000"/>
                  </a:schemeClr>
                </a:solidFill>
                <a:effectLst>
                  <a:outerShdw blurRad="80000" dist="40000" dir="5040000" algn="tl">
                    <a:srgbClr val="000000">
                      <a:alpha val="30000"/>
                    </a:srgbClr>
                  </a:outerShdw>
                </a:effectLst>
              </a:rPr>
              <a:t>Наринэ</a:t>
            </a:r>
            <a:r>
              <a:rPr lang="ru-RU" sz="3200" b="1" dirty="0" smtClean="0">
                <a:ln w="11430"/>
                <a:solidFill>
                  <a:schemeClr val="tx2">
                    <a:lumMod val="50000"/>
                  </a:schemeClr>
                </a:solidFill>
                <a:effectLst>
                  <a:outerShdw blurRad="80000" dist="40000" dir="5040000" algn="tl">
                    <a:srgbClr val="000000">
                      <a:alpha val="30000"/>
                    </a:srgbClr>
                  </a:outerShdw>
                </a:effectLst>
              </a:rPr>
              <a:t> Юрьевна </a:t>
            </a:r>
            <a:r>
              <a:rPr lang="ru-RU" sz="3200" b="1" dirty="0" err="1" smtClean="0">
                <a:ln w="11430"/>
                <a:solidFill>
                  <a:schemeClr val="tx2">
                    <a:lumMod val="50000"/>
                  </a:schemeClr>
                </a:solidFill>
                <a:effectLst>
                  <a:outerShdw blurRad="80000" dist="40000" dir="5040000" algn="tl">
                    <a:srgbClr val="000000">
                      <a:alpha val="30000"/>
                    </a:srgbClr>
                  </a:outerShdw>
                </a:effectLst>
              </a:rPr>
              <a:t>Абгарян</a:t>
            </a:r>
            <a:endParaRPr lang="ru-RU" sz="3200" b="1" dirty="0" smtClean="0">
              <a:ln w="11430"/>
              <a:solidFill>
                <a:schemeClr val="tx2">
                  <a:lumMod val="50000"/>
                </a:schemeClr>
              </a:solidFill>
              <a:effectLst>
                <a:outerShdw blurRad="80000" dist="40000" dir="5040000" algn="tl">
                  <a:srgbClr val="000000">
                    <a:alpha val="30000"/>
                  </a:srgbClr>
                </a:outerShdw>
              </a:effectLst>
            </a:endParaRPr>
          </a:p>
          <a:p>
            <a:pPr algn="ctr"/>
            <a:r>
              <a:rPr lang="ru-RU" sz="3200" b="1" dirty="0" smtClean="0">
                <a:ln w="11430"/>
                <a:solidFill>
                  <a:schemeClr val="tx2">
                    <a:lumMod val="50000"/>
                  </a:schemeClr>
                </a:solidFill>
                <a:effectLst>
                  <a:outerShdw blurRad="80000" dist="40000" dir="5040000" algn="tl">
                    <a:srgbClr val="000000">
                      <a:alpha val="30000"/>
                    </a:srgbClr>
                  </a:outerShdw>
                </a:effectLst>
              </a:rPr>
              <a:t>(1971)</a:t>
            </a:r>
            <a:endParaRPr lang="ru-RU" sz="3200" b="1" dirty="0">
              <a:ln w="11430"/>
              <a:solidFill>
                <a:schemeClr val="tx2">
                  <a:lumMod val="50000"/>
                </a:schemeClr>
              </a:solidFill>
              <a:effectLst>
                <a:outerShdw blurRad="80000" dist="40000" dir="5040000" algn="tl">
                  <a:srgbClr val="000000">
                    <a:alpha val="30000"/>
                  </a:srgbClr>
                </a:outerShdw>
              </a:effectLst>
            </a:endParaRPr>
          </a:p>
        </p:txBody>
      </p:sp>
    </p:spTree>
  </p:cSld>
  <p:clrMapOvr>
    <a:masterClrMapping/>
  </p:clrMapOvr>
  <p:transition spd="med" advClick="0"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1027"/>
                                        </p:tgtEl>
                                        <p:attrNameLst>
                                          <p:attrName>style.visibility</p:attrName>
                                        </p:attrNameLst>
                                      </p:cBhvr>
                                      <p:to>
                                        <p:strVal val="visible"/>
                                      </p:to>
                                    </p:set>
                                    <p:animEffect transition="in" filter="wipe(down)">
                                      <p:cBhvr>
                                        <p:cTn id="13" dur="2000"/>
                                        <p:tgtEl>
                                          <p:spTgt spid="1027"/>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wipe(down)">
                                      <p:cBhvr>
                                        <p:cTn id="1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Изображение с сайта kinopoisk.ru"/>
          <p:cNvPicPr>
            <a:picLocks noChangeAspect="1" noChangeArrowheads="1"/>
          </p:cNvPicPr>
          <p:nvPr/>
        </p:nvPicPr>
        <p:blipFill>
          <a:blip r:embed="rId2" cstate="print"/>
          <a:srcRect/>
          <a:stretch>
            <a:fillRect/>
          </a:stretch>
        </p:blipFill>
        <p:spPr bwMode="auto">
          <a:xfrm>
            <a:off x="251520" y="404663"/>
            <a:ext cx="1296144" cy="2046543"/>
          </a:xfrm>
          <a:prstGeom prst="rect">
            <a:avLst/>
          </a:prstGeom>
          <a:noFill/>
        </p:spPr>
      </p:pic>
      <p:sp>
        <p:nvSpPr>
          <p:cNvPr id="3" name="Прямоугольник 2"/>
          <p:cNvSpPr/>
          <p:nvPr/>
        </p:nvSpPr>
        <p:spPr>
          <a:xfrm>
            <a:off x="2987824" y="1988840"/>
            <a:ext cx="5040560" cy="923330"/>
          </a:xfrm>
          <a:prstGeom prst="rect">
            <a:avLst/>
          </a:prstGeom>
        </p:spPr>
        <p:txBody>
          <a:bodyPr wrap="square">
            <a:spAutoFit/>
          </a:bodyPr>
          <a:lstStyle/>
          <a:p>
            <a:pPr algn="just"/>
            <a:r>
              <a:rPr lang="ru-RU" dirty="0" smtClean="0"/>
              <a:t>    </a:t>
            </a:r>
            <a:r>
              <a:rPr lang="ru-RU" dirty="0" smtClean="0"/>
              <a:t>Мила </a:t>
            </a:r>
            <a:r>
              <a:rPr lang="ru-RU" dirty="0" err="1" smtClean="0"/>
              <a:t>Фахурдинова</a:t>
            </a:r>
            <a:r>
              <a:rPr lang="ru-RU" dirty="0" smtClean="0"/>
              <a:t>—казахский </a:t>
            </a:r>
            <a:r>
              <a:rPr lang="ru-RU" dirty="0" smtClean="0"/>
              <a:t>прозаик и сценарист, режиссёр , работала в жанрах короткометражки, драмы, триллера.</a:t>
            </a:r>
            <a:endParaRPr lang="ru-RU" dirty="0"/>
          </a:p>
        </p:txBody>
      </p:sp>
      <p:sp>
        <p:nvSpPr>
          <p:cNvPr id="33797" name="AutoShape 5" descr="https://imo10.labirint.ru/books/901195/cover.jpg/242-0"/>
          <p:cNvSpPr>
            <a:spLocks noChangeAspect="1" noChangeArrowheads="1"/>
          </p:cNvSpPr>
          <p:nvPr/>
        </p:nvSpPr>
        <p:spPr bwMode="auto">
          <a:xfrm>
            <a:off x="155575" y="-1104900"/>
            <a:ext cx="2305050" cy="2305050"/>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3799" name="AutoShape 7" descr="https://imo10.labirint.ru/books/901195/cover.jpg/242-0"/>
          <p:cNvSpPr>
            <a:spLocks noChangeAspect="1" noChangeArrowheads="1"/>
          </p:cNvSpPr>
          <p:nvPr/>
        </p:nvSpPr>
        <p:spPr bwMode="auto">
          <a:xfrm>
            <a:off x="155575" y="-1104900"/>
            <a:ext cx="2305050" cy="2305050"/>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3800" name="Picture 8" descr="C:\Users\user1\Pictures\6573256597.jpg"/>
          <p:cNvPicPr>
            <a:picLocks noChangeAspect="1" noChangeArrowheads="1"/>
          </p:cNvPicPr>
          <p:nvPr/>
        </p:nvPicPr>
        <p:blipFill>
          <a:blip r:embed="rId3" cstate="print"/>
          <a:srcRect/>
          <a:stretch>
            <a:fillRect/>
          </a:stretch>
        </p:blipFill>
        <p:spPr bwMode="auto">
          <a:xfrm>
            <a:off x="971600" y="3861048"/>
            <a:ext cx="1603250" cy="2518194"/>
          </a:xfrm>
          <a:prstGeom prst="rect">
            <a:avLst/>
          </a:prstGeom>
          <a:noFill/>
        </p:spPr>
      </p:pic>
      <p:sp>
        <p:nvSpPr>
          <p:cNvPr id="33801" name="Rectangle 9"/>
          <p:cNvSpPr>
            <a:spLocks noChangeArrowheads="1"/>
          </p:cNvSpPr>
          <p:nvPr/>
        </p:nvSpPr>
        <p:spPr bwMode="auto">
          <a:xfrm>
            <a:off x="2267744" y="3757681"/>
            <a:ext cx="6624736" cy="11079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l"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chemeClr val="tx1"/>
                </a:solidFill>
                <a:effectLst/>
                <a:cs typeface="Arial" charset="0"/>
              </a:rPr>
              <a:t>    </a:t>
            </a:r>
            <a:r>
              <a:rPr lang="ru-RU" sz="1600" dirty="0">
                <a:cs typeface="Arial" charset="0"/>
              </a:rPr>
              <a:t>	</a:t>
            </a:r>
            <a:r>
              <a:rPr kumimoji="0" lang="ru-RU" sz="1600" i="0" u="none" strike="noStrike" cap="none" normalizeH="0" baseline="0" dirty="0" err="1" smtClean="0">
                <a:ln>
                  <a:noFill/>
                </a:ln>
                <a:solidFill>
                  <a:schemeClr val="tx1"/>
                </a:solidFill>
                <a:effectLst/>
                <a:cs typeface="Arial" charset="0"/>
              </a:rPr>
              <a:t>Фахурдинова</a:t>
            </a:r>
            <a:r>
              <a:rPr kumimoji="0" lang="ru-RU" sz="1600" i="0" u="none" strike="noStrike" cap="none" normalizeH="0" baseline="0" dirty="0" smtClean="0">
                <a:ln>
                  <a:noFill/>
                </a:ln>
                <a:solidFill>
                  <a:schemeClr val="tx1"/>
                </a:solidFill>
                <a:effectLst/>
                <a:cs typeface="Arial" charset="0"/>
              </a:rPr>
              <a:t>, </a:t>
            </a:r>
            <a:r>
              <a:rPr kumimoji="0" lang="ru-RU" sz="1600" i="0" u="none" strike="noStrike" cap="none" normalizeH="0" baseline="0" dirty="0" smtClean="0">
                <a:ln>
                  <a:noFill/>
                </a:ln>
                <a:solidFill>
                  <a:schemeClr val="tx1"/>
                </a:solidFill>
                <a:effectLst/>
                <a:cs typeface="Arial" charset="0"/>
              </a:rPr>
              <a:t>М. Космонавтов 80/81 : роман / Мила </a:t>
            </a:r>
            <a:r>
              <a:rPr kumimoji="0" lang="ru-RU" sz="1600" i="0" u="none" strike="noStrike" cap="none" normalizeH="0" baseline="0" dirty="0" err="1" smtClean="0">
                <a:ln>
                  <a:noFill/>
                </a:ln>
                <a:solidFill>
                  <a:schemeClr val="tx1"/>
                </a:solidFill>
                <a:effectLst/>
                <a:cs typeface="Arial" charset="0"/>
              </a:rPr>
              <a:t>Фахурдинова</a:t>
            </a:r>
            <a:r>
              <a:rPr kumimoji="0" lang="ru-RU" sz="1600" i="0" u="none" strike="noStrike" cap="none" normalizeH="0" baseline="0" dirty="0" smtClean="0">
                <a:ln>
                  <a:noFill/>
                </a:ln>
                <a:solidFill>
                  <a:schemeClr val="tx1"/>
                </a:solidFill>
                <a:effectLst/>
                <a:cs typeface="Arial" charset="0"/>
              </a:rPr>
              <a:t>. - Москва : </a:t>
            </a:r>
            <a:r>
              <a:rPr kumimoji="0" lang="ru-RU" sz="1600" i="0" u="none" strike="noStrike" cap="none" normalizeH="0" baseline="0" dirty="0" err="1" smtClean="0">
                <a:ln>
                  <a:noFill/>
                </a:ln>
                <a:solidFill>
                  <a:schemeClr val="tx1"/>
                </a:solidFill>
                <a:effectLst/>
                <a:cs typeface="Arial" charset="0"/>
              </a:rPr>
              <a:t>Эксмо</a:t>
            </a:r>
            <a:r>
              <a:rPr kumimoji="0" lang="ru-RU" sz="1600" i="0" u="none" strike="noStrike" cap="none" normalizeH="0" baseline="0" dirty="0" smtClean="0">
                <a:ln>
                  <a:noFill/>
                </a:ln>
                <a:solidFill>
                  <a:schemeClr val="tx1"/>
                </a:solidFill>
                <a:effectLst/>
                <a:cs typeface="Arial" charset="0"/>
              </a:rPr>
              <a:t>, 2023. - 382 с. - ISBN 978-5-04-174526-4</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charset="0"/>
              <a:cs typeface="Arial" charset="0"/>
            </a:endParaRPr>
          </a:p>
        </p:txBody>
      </p:sp>
      <p:sp>
        <p:nvSpPr>
          <p:cNvPr id="8" name="Прямоугольник 7"/>
          <p:cNvSpPr/>
          <p:nvPr/>
        </p:nvSpPr>
        <p:spPr>
          <a:xfrm>
            <a:off x="3372948" y="332656"/>
            <a:ext cx="3827523" cy="1077218"/>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200" b="1" cap="none" spc="0" dirty="0" smtClean="0">
                <a:ln w="11430"/>
                <a:solidFill>
                  <a:schemeClr val="tx2">
                    <a:lumMod val="50000"/>
                  </a:schemeClr>
                </a:solidFill>
                <a:effectLst>
                  <a:outerShdw blurRad="80000" dist="40000" dir="5040000" algn="tl">
                    <a:srgbClr val="000000">
                      <a:alpha val="30000"/>
                    </a:srgbClr>
                  </a:outerShdw>
                </a:effectLst>
              </a:rPr>
              <a:t>Мила </a:t>
            </a:r>
            <a:r>
              <a:rPr lang="ru-RU" sz="3200" b="1" cap="none" spc="0" dirty="0" err="1" smtClean="0">
                <a:ln w="11430"/>
                <a:solidFill>
                  <a:schemeClr val="tx2">
                    <a:lumMod val="50000"/>
                  </a:schemeClr>
                </a:solidFill>
                <a:effectLst>
                  <a:outerShdw blurRad="80000" dist="40000" dir="5040000" algn="tl">
                    <a:srgbClr val="000000">
                      <a:alpha val="30000"/>
                    </a:srgbClr>
                  </a:outerShdw>
                </a:effectLst>
              </a:rPr>
              <a:t>Фахурдинова</a:t>
            </a:r>
            <a:endParaRPr lang="ru-RU" sz="3200" b="1" cap="none" spc="0" dirty="0" smtClean="0">
              <a:ln w="11430"/>
              <a:solidFill>
                <a:schemeClr val="tx2">
                  <a:lumMod val="50000"/>
                </a:schemeClr>
              </a:solidFill>
              <a:effectLst>
                <a:outerShdw blurRad="80000" dist="40000" dir="5040000" algn="tl">
                  <a:srgbClr val="000000">
                    <a:alpha val="30000"/>
                  </a:srgbClr>
                </a:outerShdw>
              </a:effectLst>
            </a:endParaRPr>
          </a:p>
          <a:p>
            <a:pPr algn="ctr"/>
            <a:r>
              <a:rPr lang="ru-RU" sz="3200" b="1" dirty="0" smtClean="0">
                <a:ln w="11430"/>
                <a:solidFill>
                  <a:schemeClr val="tx2">
                    <a:lumMod val="50000"/>
                  </a:schemeClr>
                </a:solidFill>
                <a:effectLst>
                  <a:outerShdw blurRad="80000" dist="40000" dir="5040000" algn="tl">
                    <a:srgbClr val="000000">
                      <a:alpha val="30000"/>
                    </a:srgbClr>
                  </a:outerShdw>
                </a:effectLst>
              </a:rPr>
              <a:t>(1986)</a:t>
            </a:r>
            <a:endParaRPr lang="ru-RU" sz="3200" b="1" cap="none" spc="0" dirty="0">
              <a:ln w="11430"/>
              <a:solidFill>
                <a:schemeClr val="tx2">
                  <a:lumMod val="50000"/>
                </a:schemeClr>
              </a:solidFill>
              <a:effectLst>
                <a:outerShdw blurRad="80000" dist="40000" dir="5040000" algn="tl">
                  <a:srgbClr val="000000">
                    <a:alpha val="30000"/>
                  </a:srgbClr>
                </a:outerShdw>
              </a:effectLst>
            </a:endParaRPr>
          </a:p>
        </p:txBody>
      </p:sp>
    </p:spTree>
  </p:cSld>
  <p:clrMapOvr>
    <a:masterClrMapping/>
  </p:clrMapOvr>
  <p:transition spd="med" advTm="4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33794"/>
                                        </p:tgtEl>
                                        <p:attrNameLst>
                                          <p:attrName>style.visibility</p:attrName>
                                        </p:attrNameLst>
                                      </p:cBhvr>
                                      <p:to>
                                        <p:strVal val="visible"/>
                                      </p:to>
                                    </p:set>
                                    <p:animEffect transition="in" filter="wipe(down)">
                                      <p:cBhvr>
                                        <p:cTn id="13" dur="2000"/>
                                        <p:tgtEl>
                                          <p:spTgt spid="33794"/>
                                        </p:tgtEl>
                                      </p:cBhvr>
                                    </p:animEffect>
                                  </p:childTnLst>
                                </p:cTn>
                              </p:par>
                            </p:childTnLst>
                          </p:cTn>
                        </p:par>
                        <p:par>
                          <p:cTn id="14" fill="hold">
                            <p:stCondLst>
                              <p:cond delay="2500"/>
                            </p:stCondLst>
                            <p:childTnLst>
                              <p:par>
                                <p:cTn id="15" presetID="22" presetClass="entr" presetSubtype="4" fill="hold" nodeType="afterEffect">
                                  <p:stCondLst>
                                    <p:cond delay="0"/>
                                  </p:stCondLst>
                                  <p:childTnLst>
                                    <p:set>
                                      <p:cBhvr>
                                        <p:cTn id="16" dur="1" fill="hold">
                                          <p:stCondLst>
                                            <p:cond delay="0"/>
                                          </p:stCondLst>
                                        </p:cTn>
                                        <p:tgtEl>
                                          <p:spTgt spid="33800"/>
                                        </p:tgtEl>
                                        <p:attrNameLst>
                                          <p:attrName>style.visibility</p:attrName>
                                        </p:attrNameLst>
                                      </p:cBhvr>
                                      <p:to>
                                        <p:strVal val="visible"/>
                                      </p:to>
                                    </p:set>
                                    <p:animEffect transition="in" filter="wipe(down)">
                                      <p:cBhvr>
                                        <p:cTn id="17" dur="2000"/>
                                        <p:tgtEl>
                                          <p:spTgt spid="338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В Национальной библиотеке РТ прошла презентация книги Булата Ханова &quot;Аптечка № 4&quot; - Реальное время"/>
          <p:cNvPicPr>
            <a:picLocks noChangeAspect="1" noChangeArrowheads="1"/>
          </p:cNvPicPr>
          <p:nvPr/>
        </p:nvPicPr>
        <p:blipFill>
          <a:blip r:embed="rId2" cstate="print"/>
          <a:srcRect l="19721" r="21114"/>
          <a:stretch>
            <a:fillRect/>
          </a:stretch>
        </p:blipFill>
        <p:spPr bwMode="auto">
          <a:xfrm>
            <a:off x="251520" y="404664"/>
            <a:ext cx="1800200" cy="2028472"/>
          </a:xfrm>
          <a:prstGeom prst="rect">
            <a:avLst/>
          </a:prstGeom>
          <a:noFill/>
        </p:spPr>
      </p:pic>
      <p:sp>
        <p:nvSpPr>
          <p:cNvPr id="3" name="Прямоугольник 2"/>
          <p:cNvSpPr/>
          <p:nvPr/>
        </p:nvSpPr>
        <p:spPr>
          <a:xfrm>
            <a:off x="2555776" y="1700808"/>
            <a:ext cx="4572000" cy="3046988"/>
          </a:xfrm>
          <a:prstGeom prst="rect">
            <a:avLst/>
          </a:prstGeom>
        </p:spPr>
        <p:txBody>
          <a:bodyPr>
            <a:spAutoFit/>
          </a:bodyPr>
          <a:lstStyle/>
          <a:p>
            <a:pPr algn="just"/>
            <a:r>
              <a:rPr lang="ru-RU" sz="1600" dirty="0" smtClean="0"/>
              <a:t>    </a:t>
            </a:r>
            <a:r>
              <a:rPr lang="ru-RU" sz="1600" dirty="0" smtClean="0"/>
              <a:t>	Булат </a:t>
            </a:r>
            <a:r>
              <a:rPr lang="ru-RU" sz="1600" dirty="0" smtClean="0"/>
              <a:t>Альфредович Ханов — российский,  татарский писатель, литературный критик.</a:t>
            </a:r>
            <a:r>
              <a:rPr lang="ru-RU" sz="1600" b="1" dirty="0" smtClean="0"/>
              <a:t> </a:t>
            </a:r>
          </a:p>
          <a:p>
            <a:pPr algn="just"/>
            <a:r>
              <a:rPr lang="ru-RU" sz="1600" b="1" dirty="0" smtClean="0"/>
              <a:t>    </a:t>
            </a:r>
            <a:r>
              <a:rPr lang="ru-RU" sz="1600" b="1" dirty="0" smtClean="0"/>
              <a:t>	</a:t>
            </a:r>
            <a:r>
              <a:rPr lang="ru-RU" sz="1600" dirty="0" smtClean="0"/>
              <a:t>В </a:t>
            </a:r>
            <a:r>
              <a:rPr lang="ru-RU" sz="1600" dirty="0" smtClean="0"/>
              <a:t>2018 году Б.Ханов стал лауреатом премий «Лицей» (3-е место в номинации «Проза») и «Звёздный билет». </a:t>
            </a:r>
          </a:p>
          <a:p>
            <a:pPr algn="just"/>
            <a:r>
              <a:rPr lang="ru-RU" sz="1600" dirty="0" smtClean="0"/>
              <a:t>   </a:t>
            </a:r>
            <a:r>
              <a:rPr lang="ru-RU" sz="1600" dirty="0" smtClean="0"/>
              <a:t>	В </a:t>
            </a:r>
            <a:r>
              <a:rPr lang="ru-RU" sz="1600" dirty="0" smtClean="0"/>
              <a:t>2019 году стал победителем в номинации «Современная проза» национальной премии для молодых авторов.</a:t>
            </a:r>
          </a:p>
          <a:p>
            <a:pPr algn="just"/>
            <a:r>
              <a:rPr lang="ru-RU" sz="1600" dirty="0" smtClean="0"/>
              <a:t>    </a:t>
            </a:r>
            <a:r>
              <a:rPr lang="ru-RU" sz="1600" dirty="0" smtClean="0"/>
              <a:t>	Весной </a:t>
            </a:r>
            <a:r>
              <a:rPr lang="ru-RU" sz="1600" dirty="0" smtClean="0"/>
              <a:t>2020 года роман «Непостоянные величины» вошёл в шорт- лист престижной премии «Национальный бестселлер».</a:t>
            </a:r>
            <a:endParaRPr lang="ru-RU" sz="1600" dirty="0"/>
          </a:p>
        </p:txBody>
      </p:sp>
      <p:sp>
        <p:nvSpPr>
          <p:cNvPr id="4" name="Прямоугольник 3"/>
          <p:cNvSpPr/>
          <p:nvPr/>
        </p:nvSpPr>
        <p:spPr>
          <a:xfrm>
            <a:off x="2483768" y="4869160"/>
            <a:ext cx="4644008" cy="830997"/>
          </a:xfrm>
          <a:prstGeom prst="rect">
            <a:avLst/>
          </a:prstGeom>
        </p:spPr>
        <p:txBody>
          <a:bodyPr wrap="square">
            <a:spAutoFit/>
          </a:bodyPr>
          <a:lstStyle/>
          <a:p>
            <a:r>
              <a:rPr lang="ru-RU" sz="1600" dirty="0" smtClean="0"/>
              <a:t>     </a:t>
            </a:r>
            <a:r>
              <a:rPr lang="ru-RU" sz="1600" dirty="0" smtClean="0"/>
              <a:t>	Ханов</a:t>
            </a:r>
            <a:r>
              <a:rPr lang="ru-RU" sz="1600" dirty="0" smtClean="0"/>
              <a:t>, Б. Непостоянные величины / Булат Ханов. — Москва : </a:t>
            </a:r>
            <a:r>
              <a:rPr lang="ru-RU" sz="1600" dirty="0" err="1" smtClean="0"/>
              <a:t>Эксмо</a:t>
            </a:r>
            <a:r>
              <a:rPr lang="ru-RU" sz="1600" dirty="0" smtClean="0"/>
              <a:t>, 2019. — 381, с. - ISBN 978-5-04-104887-7. </a:t>
            </a:r>
            <a:endParaRPr lang="ru-RU" sz="1600" dirty="0"/>
          </a:p>
        </p:txBody>
      </p:sp>
      <p:pic>
        <p:nvPicPr>
          <p:cNvPr id="34819" name="Picture 3" descr="C:\Users\user1\Pictures\5f8372b9258672a.jpg"/>
          <p:cNvPicPr>
            <a:picLocks noChangeAspect="1" noChangeArrowheads="1"/>
          </p:cNvPicPr>
          <p:nvPr/>
        </p:nvPicPr>
        <p:blipFill>
          <a:blip r:embed="rId3" cstate="print"/>
          <a:srcRect l="28964" r="30876"/>
          <a:stretch>
            <a:fillRect/>
          </a:stretch>
        </p:blipFill>
        <p:spPr bwMode="auto">
          <a:xfrm>
            <a:off x="395536" y="3933055"/>
            <a:ext cx="1512168" cy="2377083"/>
          </a:xfrm>
          <a:prstGeom prst="rect">
            <a:avLst/>
          </a:prstGeom>
          <a:noFill/>
        </p:spPr>
      </p:pic>
      <p:sp>
        <p:nvSpPr>
          <p:cNvPr id="6" name="Прямоугольник 5"/>
          <p:cNvSpPr/>
          <p:nvPr/>
        </p:nvSpPr>
        <p:spPr>
          <a:xfrm>
            <a:off x="2467396" y="476672"/>
            <a:ext cx="5772927" cy="2031325"/>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600" b="1" cap="none" spc="0" dirty="0" smtClean="0">
                <a:ln w="11430"/>
                <a:solidFill>
                  <a:schemeClr val="tx2">
                    <a:lumMod val="50000"/>
                  </a:schemeClr>
                </a:solidFill>
                <a:effectLst>
                  <a:outerShdw blurRad="80000" dist="40000" dir="5040000" algn="tl">
                    <a:srgbClr val="000000">
                      <a:alpha val="30000"/>
                    </a:srgbClr>
                  </a:outerShdw>
                </a:effectLst>
              </a:rPr>
              <a:t>Булат Альфредович Ханов</a:t>
            </a:r>
          </a:p>
          <a:p>
            <a:pPr algn="ctr"/>
            <a:r>
              <a:rPr lang="ru-RU" sz="3600" b="1" dirty="0" smtClean="0">
                <a:ln w="11430"/>
                <a:solidFill>
                  <a:schemeClr val="tx2">
                    <a:lumMod val="50000"/>
                  </a:schemeClr>
                </a:solidFill>
                <a:effectLst>
                  <a:outerShdw blurRad="80000" dist="40000" dir="5040000" algn="tl">
                    <a:srgbClr val="000000">
                      <a:alpha val="30000"/>
                    </a:srgbClr>
                  </a:outerShdw>
                </a:effectLst>
              </a:rPr>
              <a:t>(1991)</a:t>
            </a:r>
            <a:endParaRPr lang="ru-RU" sz="3600" b="1" cap="none" spc="0" dirty="0" smtClean="0">
              <a:ln w="11430"/>
              <a:solidFill>
                <a:schemeClr val="tx2">
                  <a:lumMod val="50000"/>
                </a:schemeClr>
              </a:solidFill>
              <a:effectLst>
                <a:outerShdw blurRad="80000" dist="40000" dir="5040000" algn="tl">
                  <a:srgbClr val="000000">
                    <a:alpha val="30000"/>
                  </a:srgbClr>
                </a:outerShdw>
              </a:effectLst>
            </a:endParaRPr>
          </a:p>
          <a:p>
            <a:pPr algn="ctr"/>
            <a:endParaRPr lang="ru-RU"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med" advClick="0" advTm="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34818"/>
                                        </p:tgtEl>
                                        <p:attrNameLst>
                                          <p:attrName>style.visibility</p:attrName>
                                        </p:attrNameLst>
                                      </p:cBhvr>
                                      <p:to>
                                        <p:strVal val="visible"/>
                                      </p:to>
                                    </p:set>
                                    <p:animEffect transition="in" filter="wipe(down)">
                                      <p:cBhvr>
                                        <p:cTn id="13" dur="2000"/>
                                        <p:tgtEl>
                                          <p:spTgt spid="34818"/>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34819"/>
                                        </p:tgtEl>
                                        <p:attrNameLst>
                                          <p:attrName>style.visibility</p:attrName>
                                        </p:attrNameLst>
                                      </p:cBhvr>
                                      <p:to>
                                        <p:strVal val="visible"/>
                                      </p:to>
                                    </p:set>
                                    <p:animEffect transition="in" filter="wipe(down)">
                                      <p:cBhvr>
                                        <p:cTn id="17" dur="2000"/>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302359"/>
            <a:ext cx="8424936" cy="6555641"/>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lvl="0" algn="just" fontAlgn="base">
              <a:lnSpc>
                <a:spcPct val="150000"/>
              </a:lnSpc>
              <a:spcBef>
                <a:spcPct val="0"/>
              </a:spcBef>
              <a:spcAft>
                <a:spcPct val="0"/>
              </a:spcAft>
            </a:pPr>
            <a:r>
              <a:rPr lang="ru-RU"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a typeface="Times New Roman" pitchFamily="18" charset="0"/>
                <a:cs typeface="Times New Roman" pitchFamily="18" charset="0"/>
              </a:rPr>
              <a:t>      </a:t>
            </a:r>
            <a:r>
              <a:rPr lang="ru-RU"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a typeface="Times New Roman" pitchFamily="18" charset="0"/>
                <a:cs typeface="Times New Roman" pitchFamily="18" charset="0"/>
              </a:rPr>
              <a:t>	</a:t>
            </a:r>
            <a:r>
              <a:rPr lang="ru-RU" sz="2400" b="1" dirty="0" smtClean="0">
                <a:ln w="11430"/>
                <a:solidFill>
                  <a:srgbClr val="B2B04A"/>
                </a:solidFill>
                <a:effectLst>
                  <a:outerShdw blurRad="80000" dist="40000" dir="5040000" algn="tl">
                    <a:srgbClr val="000000">
                      <a:alpha val="30000"/>
                    </a:srgbClr>
                  </a:outerShdw>
                </a:effectLst>
                <a:ea typeface="Times New Roman" pitchFamily="18" charset="0"/>
                <a:cs typeface="Times New Roman" pitchFamily="18" charset="0"/>
              </a:rPr>
              <a:t>«</a:t>
            </a:r>
            <a:r>
              <a:rPr lang="ru-RU" sz="2400" b="1" dirty="0" smtClean="0">
                <a:ln w="11430"/>
                <a:solidFill>
                  <a:srgbClr val="B2B04A"/>
                </a:solidFill>
                <a:effectLst>
                  <a:outerShdw blurRad="80000" dist="40000" dir="5040000" algn="tl">
                    <a:srgbClr val="000000">
                      <a:alpha val="30000"/>
                    </a:srgbClr>
                  </a:outerShdw>
                </a:effectLst>
                <a:ea typeface="Times New Roman" pitchFamily="18" charset="0"/>
                <a:cs typeface="Times New Roman" pitchFamily="18" charset="0"/>
              </a:rPr>
              <a:t>Роль литературы огромна, и счастлив тот народ, который имеет великую литературу на своем родном языке… Чтобы воспринять культурные ценности во всей их полноте, необходимо знать их происхождение, процесс их созидания и исторического изменения, заложенную в них культурную память. Чтобы глубоко и точно воспринять художественное произведение, надо знать кем, как и при каких обстоятельствах оно создавалось. Так же точно и литературу в целом мы по-настоящему поймем, когда будем знать, как она создавалась, формировалась и участвовала в жизни народа».</a:t>
            </a:r>
            <a:endParaRPr lang="ru-RU" sz="2400" b="1" dirty="0" smtClean="0">
              <a:ln w="11430"/>
              <a:solidFill>
                <a:srgbClr val="B2B04A"/>
              </a:solidFill>
              <a:effectLst>
                <a:outerShdw blurRad="80000" dist="40000" dir="5040000" algn="tl">
                  <a:srgbClr val="000000">
                    <a:alpha val="30000"/>
                  </a:srgbClr>
                </a:outerShdw>
              </a:effectLst>
              <a:cs typeface="Times New Roman" pitchFamily="18" charset="0"/>
            </a:endParaRPr>
          </a:p>
          <a:p>
            <a:pPr lvl="0" algn="r" eaLnBrk="0" fontAlgn="base" hangingPunct="0">
              <a:spcBef>
                <a:spcPct val="0"/>
              </a:spcBef>
              <a:spcAft>
                <a:spcPct val="0"/>
              </a:spcAft>
            </a:pPr>
            <a:r>
              <a:rPr lang="ru-RU" sz="2400" b="1" dirty="0" smtClean="0">
                <a:ln w="11430"/>
                <a:solidFill>
                  <a:srgbClr val="B2B04A"/>
                </a:solidFill>
                <a:effectLst>
                  <a:outerShdw blurRad="80000" dist="40000" dir="5040000" algn="tl">
                    <a:srgbClr val="000000">
                      <a:alpha val="30000"/>
                    </a:srgbClr>
                  </a:outerShdw>
                </a:effectLst>
                <a:ea typeface="Times New Roman" pitchFamily="18" charset="0"/>
                <a:cs typeface="Times New Roman" pitchFamily="18" charset="0"/>
              </a:rPr>
              <a:t>Д.С. Лихачев</a:t>
            </a:r>
            <a:endParaRPr lang="ru-RU" sz="2400" b="1" dirty="0" smtClean="0">
              <a:ln w="11430"/>
              <a:solidFill>
                <a:srgbClr val="B2B04A"/>
              </a:solidFill>
              <a:effectLst>
                <a:outerShdw blurRad="80000" dist="40000" dir="5040000" algn="tl">
                  <a:srgbClr val="000000">
                    <a:alpha val="30000"/>
                  </a:srgbClr>
                </a:outerShdw>
              </a:effectLst>
              <a:cs typeface="Times New Roman" pitchFamily="18" charset="0"/>
            </a:endParaRPr>
          </a:p>
        </p:txBody>
      </p:sp>
    </p:spTree>
  </p:cSld>
  <p:clrMapOvr>
    <a:masterClrMapping/>
  </p:clrMapOvr>
  <p:transition spd="med" advClick="0" advTm="12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3608" y="1268760"/>
            <a:ext cx="7056784" cy="584775"/>
          </a:xfrm>
          <a:prstGeom prst="rect">
            <a:avLst/>
          </a:prstGeom>
        </p:spPr>
        <p:txBody>
          <a:bodyPr wrap="square">
            <a:spAutoFit/>
          </a:bodyPr>
          <a:lstStyle/>
          <a:p>
            <a:r>
              <a:rPr lang="ru-RU" sz="3200" dirty="0" smtClean="0"/>
              <a:t>  </a:t>
            </a:r>
            <a:endParaRPr lang="ru-RU" sz="3200" dirty="0"/>
          </a:p>
        </p:txBody>
      </p:sp>
      <p:sp>
        <p:nvSpPr>
          <p:cNvPr id="3" name="Прямоугольник 2"/>
          <p:cNvSpPr/>
          <p:nvPr/>
        </p:nvSpPr>
        <p:spPr>
          <a:xfrm>
            <a:off x="827584" y="2060848"/>
            <a:ext cx="7228838"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5400" b="1" cap="none" spc="0" dirty="0" smtClean="0">
                <a:ln w="11430"/>
                <a:solidFill>
                  <a:srgbClr val="B2B04A"/>
                </a:solidFill>
                <a:effectLst>
                  <a:outerShdw blurRad="80000" dist="40000" dir="5040000" algn="tl">
                    <a:srgbClr val="000000">
                      <a:alpha val="30000"/>
                    </a:srgbClr>
                  </a:outerShdw>
                </a:effectLst>
              </a:rPr>
              <a:t>Спасибо за внимание!</a:t>
            </a:r>
            <a:endParaRPr lang="ru-RU" sz="5400" b="1" cap="none" spc="0" dirty="0">
              <a:ln w="11430"/>
              <a:solidFill>
                <a:srgbClr val="B2B04A"/>
              </a:solidFill>
              <a:effectLst>
                <a:outerShdw blurRad="80000" dist="40000" dir="5040000" algn="tl">
                  <a:srgbClr val="000000">
                    <a:alpha val="30000"/>
                  </a:srgbClr>
                </a:outerShdw>
              </a:effectLst>
            </a:endParaRPr>
          </a:p>
        </p:txBody>
      </p:sp>
      <p:sp>
        <p:nvSpPr>
          <p:cNvPr id="4" name="Прямоугольник 3"/>
          <p:cNvSpPr/>
          <p:nvPr/>
        </p:nvSpPr>
        <p:spPr>
          <a:xfrm>
            <a:off x="1115616" y="3140968"/>
            <a:ext cx="6336704" cy="1754326"/>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just"/>
            <a:r>
              <a:rPr lang="ru-RU" sz="3600" b="1" cap="none" spc="0" dirty="0" smtClean="0">
                <a:ln w="11430"/>
                <a:solidFill>
                  <a:srgbClr val="B2B04A"/>
                </a:solidFill>
                <a:effectLst>
                  <a:outerShdw blurRad="80000" dist="40000" dir="5040000" algn="tl">
                    <a:srgbClr val="000000">
                      <a:alpha val="30000"/>
                    </a:srgbClr>
                  </a:outerShdw>
                </a:effectLst>
              </a:rPr>
              <a:t>	Мы </a:t>
            </a:r>
            <a:r>
              <a:rPr lang="ru-RU" sz="3600" b="1" cap="none" spc="0" dirty="0" smtClean="0">
                <a:ln w="11430"/>
                <a:solidFill>
                  <a:srgbClr val="B2B04A"/>
                </a:solidFill>
                <a:effectLst>
                  <a:outerShdw blurRad="80000" dist="40000" dir="5040000" algn="tl">
                    <a:srgbClr val="000000">
                      <a:alpha val="30000"/>
                    </a:srgbClr>
                  </a:outerShdw>
                </a:effectLst>
              </a:rPr>
              <a:t>всегда рады видеть Вас и готовы предоставить необходимую литературу.</a:t>
            </a:r>
            <a:endParaRPr lang="ru-RU" sz="3600" b="1" cap="none" spc="0" dirty="0">
              <a:ln w="11430"/>
              <a:solidFill>
                <a:srgbClr val="B2B04A"/>
              </a:solidFill>
              <a:effectLst>
                <a:outerShdw blurRad="80000" dist="40000" dir="5040000" algn="tl">
                  <a:srgbClr val="000000">
                    <a:alpha val="30000"/>
                  </a:srgbClr>
                </a:outerShdw>
              </a:effectLst>
            </a:endParaRPr>
          </a:p>
        </p:txBody>
      </p:sp>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par>
                          <p:cTn id="10" fill="hold">
                            <p:stCondLst>
                              <p:cond delay="2000"/>
                            </p:stCondLst>
                            <p:childTnLst>
                              <p:par>
                                <p:cTn id="11" presetID="53"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animEffect transition="in" filter="fade">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2254</TotalTime>
  <Words>694</Words>
  <Application>Microsoft Office PowerPoint</Application>
  <PresentationFormat>Экран (4:3)</PresentationFormat>
  <Paragraphs>171</Paragraphs>
  <Slides>33</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33</vt:i4>
      </vt:variant>
    </vt:vector>
  </HeadingPairs>
  <TitlesOfParts>
    <vt:vector size="34" baseType="lpstr">
      <vt:lpstr>Апекс</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Technical Univetsity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user1</dc:creator>
  <cp:lastModifiedBy>lib</cp:lastModifiedBy>
  <cp:revision>253</cp:revision>
  <dcterms:created xsi:type="dcterms:W3CDTF">2025-12-03T10:54:26Z</dcterms:created>
  <dcterms:modified xsi:type="dcterms:W3CDTF">2026-03-26T11:58:29Z</dcterms:modified>
</cp:coreProperties>
</file>