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9" r:id="rId2"/>
    <p:sldId id="302" r:id="rId3"/>
    <p:sldId id="304" r:id="rId4"/>
    <p:sldId id="326" r:id="rId5"/>
    <p:sldId id="294" r:id="rId6"/>
    <p:sldId id="305" r:id="rId7"/>
    <p:sldId id="307" r:id="rId8"/>
    <p:sldId id="329" r:id="rId9"/>
    <p:sldId id="312" r:id="rId10"/>
    <p:sldId id="331" r:id="rId11"/>
    <p:sldId id="330" r:id="rId12"/>
    <p:sldId id="323" r:id="rId13"/>
    <p:sldId id="293" r:id="rId14"/>
    <p:sldId id="332" r:id="rId15"/>
    <p:sldId id="303" r:id="rId16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66"/>
    <a:srgbClr val="FF6600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754" autoAdjust="0"/>
    <p:restoredTop sz="98065" autoAdjust="0"/>
  </p:normalViewPr>
  <p:slideViewPr>
    <p:cSldViewPr snapToGrid="0">
      <p:cViewPr varScale="1">
        <p:scale>
          <a:sx n="111" d="100"/>
          <a:sy n="111" d="100"/>
        </p:scale>
        <p:origin x="-965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D293F-A2EE-4F57-A313-1B26E035F9F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9DB773-EC3B-472B-8142-5716B31268F1}">
      <dgm:prSet phldrT="[Текст]"/>
      <dgm:spPr/>
      <dgm:t>
        <a:bodyPr/>
        <a:lstStyle/>
        <a:p>
          <a:r>
            <a:rPr lang="ru-RU" b="1" i="0" dirty="0" smtClean="0"/>
            <a:t>Программы повышения квалификации</a:t>
          </a:r>
          <a:endParaRPr lang="ru-RU" b="1" dirty="0"/>
        </a:p>
      </dgm:t>
    </dgm:pt>
    <dgm:pt modelId="{5127E5FF-BA2E-4A79-B68A-DA3F78228CA4}" type="parTrans" cxnId="{D44CA0DC-9B7B-4F41-A441-88ED4159A961}">
      <dgm:prSet/>
      <dgm:spPr/>
      <dgm:t>
        <a:bodyPr/>
        <a:lstStyle/>
        <a:p>
          <a:endParaRPr lang="ru-RU"/>
        </a:p>
      </dgm:t>
    </dgm:pt>
    <dgm:pt modelId="{73B54038-1A06-4AC6-8CD6-7B31FB0891D5}" type="sibTrans" cxnId="{D44CA0DC-9B7B-4F41-A441-88ED4159A961}">
      <dgm:prSet/>
      <dgm:spPr/>
      <dgm:t>
        <a:bodyPr/>
        <a:lstStyle/>
        <a:p>
          <a:endParaRPr lang="ru-RU"/>
        </a:p>
      </dgm:t>
    </dgm:pt>
    <dgm:pt modelId="{10E75CAF-ABAE-47AA-8064-38EADE8C3C75}">
      <dgm:prSet phldrT="[Текст]"/>
      <dgm:spPr/>
      <dgm:t>
        <a:bodyPr/>
        <a:lstStyle/>
        <a:p>
          <a:r>
            <a:rPr lang="ru-RU" b="1" i="0" dirty="0" smtClean="0"/>
            <a:t>Программы профессиональной переподготовки</a:t>
          </a:r>
          <a:endParaRPr lang="ru-RU" b="1" dirty="0"/>
        </a:p>
      </dgm:t>
    </dgm:pt>
    <dgm:pt modelId="{82DE8237-B0B4-429B-8C7D-6DD1C28F470E}" type="parTrans" cxnId="{DC777AD4-AD11-4DA3-94C0-16D0FFCBD3BB}">
      <dgm:prSet/>
      <dgm:spPr/>
      <dgm:t>
        <a:bodyPr/>
        <a:lstStyle/>
        <a:p>
          <a:endParaRPr lang="ru-RU"/>
        </a:p>
      </dgm:t>
    </dgm:pt>
    <dgm:pt modelId="{4364590D-A623-4622-9980-241E8A8C51AD}" type="sibTrans" cxnId="{DC777AD4-AD11-4DA3-94C0-16D0FFCBD3BB}">
      <dgm:prSet/>
      <dgm:spPr/>
      <dgm:t>
        <a:bodyPr/>
        <a:lstStyle/>
        <a:p>
          <a:endParaRPr lang="ru-RU"/>
        </a:p>
      </dgm:t>
    </dgm:pt>
    <dgm:pt modelId="{FD046F43-A851-4EDA-A09A-C96D1D599B44}">
      <dgm:prSet phldrT="[Текст]" custT="1"/>
      <dgm:spPr/>
      <dgm:t>
        <a:bodyPr/>
        <a:lstStyle/>
        <a:p>
          <a:r>
            <a:rPr lang="ru-RU" sz="1600" b="0" i="0" dirty="0" smtClean="0"/>
            <a:t>диплом о профессиональной переподготовке</a:t>
          </a:r>
          <a:endParaRPr lang="ru-RU" sz="1600" dirty="0"/>
        </a:p>
      </dgm:t>
    </dgm:pt>
    <dgm:pt modelId="{0578FD52-211D-4362-B1A0-2E3309C961CC}" type="sibTrans" cxnId="{546A5B44-EB64-45CA-AF20-C37FDCAE2E71}">
      <dgm:prSet/>
      <dgm:spPr/>
      <dgm:t>
        <a:bodyPr/>
        <a:lstStyle/>
        <a:p>
          <a:endParaRPr lang="ru-RU"/>
        </a:p>
      </dgm:t>
    </dgm:pt>
    <dgm:pt modelId="{97DAAB0F-F40D-45C2-A0D5-EA1E0286882A}" type="parTrans" cxnId="{546A5B44-EB64-45CA-AF20-C37FDCAE2E71}">
      <dgm:prSet/>
      <dgm:spPr/>
      <dgm:t>
        <a:bodyPr/>
        <a:lstStyle/>
        <a:p>
          <a:endParaRPr lang="ru-RU"/>
        </a:p>
      </dgm:t>
    </dgm:pt>
    <dgm:pt modelId="{9E6C4A50-3BC4-4AF9-A4EE-9C88787FA0DE}">
      <dgm:prSet phldrT="[Текст]" custT="1"/>
      <dgm:spPr/>
      <dgm:t>
        <a:bodyPr/>
        <a:lstStyle/>
        <a:p>
          <a:r>
            <a:rPr lang="ru-RU" sz="2000" dirty="0" smtClean="0"/>
            <a:t>От 250 часов</a:t>
          </a:r>
          <a:endParaRPr lang="ru-RU" sz="2000" dirty="0"/>
        </a:p>
      </dgm:t>
    </dgm:pt>
    <dgm:pt modelId="{41FE3227-CFB2-4E71-A91A-AAF1EE6F5B0E}" type="sibTrans" cxnId="{9B45B1F1-ACF2-4C78-ADE1-205315FEECF0}">
      <dgm:prSet/>
      <dgm:spPr/>
      <dgm:t>
        <a:bodyPr/>
        <a:lstStyle/>
        <a:p>
          <a:endParaRPr lang="ru-RU"/>
        </a:p>
      </dgm:t>
    </dgm:pt>
    <dgm:pt modelId="{C5B3BC03-6531-4C78-BBB1-D7BECF1D1C49}" type="parTrans" cxnId="{9B45B1F1-ACF2-4C78-ADE1-205315FEECF0}">
      <dgm:prSet/>
      <dgm:spPr/>
      <dgm:t>
        <a:bodyPr/>
        <a:lstStyle/>
        <a:p>
          <a:endParaRPr lang="ru-RU"/>
        </a:p>
      </dgm:t>
    </dgm:pt>
    <dgm:pt modelId="{DBF39F55-3B92-40C0-8242-97B54A8E13F9}">
      <dgm:prSet phldrT="[Текст]" custT="1"/>
      <dgm:spPr/>
      <dgm:t>
        <a:bodyPr/>
        <a:lstStyle/>
        <a:p>
          <a:r>
            <a:rPr lang="ru-RU" sz="1600" b="0" i="0" dirty="0" smtClean="0"/>
            <a:t>удостоверение о повышении квалификации</a:t>
          </a:r>
          <a:endParaRPr lang="ru-RU" sz="1600" dirty="0"/>
        </a:p>
      </dgm:t>
    </dgm:pt>
    <dgm:pt modelId="{EC8AC1B3-C417-4681-ACD4-39F0AD78EC4F}" type="sibTrans" cxnId="{18F149F6-05BC-4DA5-9699-AF703A087E27}">
      <dgm:prSet/>
      <dgm:spPr/>
      <dgm:t>
        <a:bodyPr/>
        <a:lstStyle/>
        <a:p>
          <a:endParaRPr lang="ru-RU"/>
        </a:p>
      </dgm:t>
    </dgm:pt>
    <dgm:pt modelId="{4EBC0A98-14BF-4B9C-A991-F491E80976DA}" type="parTrans" cxnId="{18F149F6-05BC-4DA5-9699-AF703A087E27}">
      <dgm:prSet/>
      <dgm:spPr/>
      <dgm:t>
        <a:bodyPr/>
        <a:lstStyle/>
        <a:p>
          <a:endParaRPr lang="ru-RU"/>
        </a:p>
      </dgm:t>
    </dgm:pt>
    <dgm:pt modelId="{CE056DDB-E9DB-462D-A9E5-FB525BE91E89}">
      <dgm:prSet phldrT="[Текст]" custT="1"/>
      <dgm:spPr/>
      <dgm:t>
        <a:bodyPr/>
        <a:lstStyle/>
        <a:p>
          <a:r>
            <a:rPr lang="ru-RU" sz="2000" dirty="0" smtClean="0"/>
            <a:t>От 16 до 250 часов</a:t>
          </a:r>
          <a:endParaRPr lang="ru-RU" sz="2000" dirty="0"/>
        </a:p>
      </dgm:t>
    </dgm:pt>
    <dgm:pt modelId="{9ECE026D-7D3E-4B9F-A37B-AAECAC2EF875}" type="sibTrans" cxnId="{5AEA9E92-27AF-4330-BCCD-C40D2460D3F3}">
      <dgm:prSet/>
      <dgm:spPr/>
      <dgm:t>
        <a:bodyPr/>
        <a:lstStyle/>
        <a:p>
          <a:endParaRPr lang="ru-RU"/>
        </a:p>
      </dgm:t>
    </dgm:pt>
    <dgm:pt modelId="{4BC5893B-E18C-4C24-84E8-0E5D04154529}" type="parTrans" cxnId="{5AEA9E92-27AF-4330-BCCD-C40D2460D3F3}">
      <dgm:prSet/>
      <dgm:spPr/>
      <dgm:t>
        <a:bodyPr/>
        <a:lstStyle/>
        <a:p>
          <a:endParaRPr lang="ru-RU"/>
        </a:p>
      </dgm:t>
    </dgm:pt>
    <dgm:pt modelId="{29A94DF8-F4B4-41A9-AF29-38A197285F3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Программа повышения квалификации направлена на совершенствование и (или) получение новой компетенции, необходимой для профессиональной деятельности, и (или) повышение профессионального уровня в рамках имеющейся квалификации</a:t>
          </a:r>
          <a:endParaRPr lang="ru-RU" sz="1400" dirty="0">
            <a:solidFill>
              <a:schemeClr val="bg1"/>
            </a:solidFill>
          </a:endParaRPr>
        </a:p>
      </dgm:t>
    </dgm:pt>
    <dgm:pt modelId="{34B71153-4D29-4FFB-8E0B-0AB3CCEAA079}" type="parTrans" cxnId="{8C91614F-C038-4C01-A7F8-EDB63CCC38C4}">
      <dgm:prSet/>
      <dgm:spPr/>
      <dgm:t>
        <a:bodyPr/>
        <a:lstStyle/>
        <a:p>
          <a:endParaRPr lang="ru-RU"/>
        </a:p>
      </dgm:t>
    </dgm:pt>
    <dgm:pt modelId="{F82BDC77-194C-4235-834C-374417B57987}" type="sibTrans" cxnId="{8C91614F-C038-4C01-A7F8-EDB63CCC38C4}">
      <dgm:prSet/>
      <dgm:spPr/>
      <dgm:t>
        <a:bodyPr/>
        <a:lstStyle/>
        <a:p>
          <a:endParaRPr lang="ru-RU"/>
        </a:p>
      </dgm:t>
    </dgm:pt>
    <dgm:pt modelId="{150F03BF-5DB6-4915-85EE-FF6910B0B54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Программа профессиональной переподготовки направлена на получение компетенции, необходимой для выполнения нового вида профессиональной деятельности, приобретение новой квалификации</a:t>
          </a:r>
          <a:endParaRPr lang="ru-RU" sz="1400" b="1" i="1" dirty="0" smtClean="0">
            <a:solidFill>
              <a:schemeClr val="bg1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4D6EBB3A-29F9-48FE-8FF1-C848561E4233}" type="parTrans" cxnId="{226BE6C0-1D63-450B-A9FC-DAC153BCD31F}">
      <dgm:prSet/>
      <dgm:spPr/>
    </dgm:pt>
    <dgm:pt modelId="{D4392A0C-254E-4863-ACBF-75CC7B776B24}" type="sibTrans" cxnId="{226BE6C0-1D63-450B-A9FC-DAC153BCD31F}">
      <dgm:prSet/>
      <dgm:spPr/>
    </dgm:pt>
    <dgm:pt modelId="{F5DAAB90-AAD5-4A35-BED2-150BA7C16263}" type="pres">
      <dgm:prSet presAssocID="{708D293F-A2EE-4F57-A313-1B26E035F9F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FCBC07-7650-4A8C-81C0-178DC26225BE}" type="pres">
      <dgm:prSet presAssocID="{579DB773-EC3B-472B-8142-5716B31268F1}" presName="compNode" presStyleCnt="0"/>
      <dgm:spPr/>
    </dgm:pt>
    <dgm:pt modelId="{30D617E9-1971-46AD-B977-57254ED72E7F}" type="pres">
      <dgm:prSet presAssocID="{579DB773-EC3B-472B-8142-5716B31268F1}" presName="aNode" presStyleLbl="bgShp" presStyleIdx="0" presStyleCnt="2" custLinFactNeighborX="-33501" custLinFactNeighborY="-11781"/>
      <dgm:spPr/>
      <dgm:t>
        <a:bodyPr/>
        <a:lstStyle/>
        <a:p>
          <a:endParaRPr lang="ru-RU"/>
        </a:p>
      </dgm:t>
    </dgm:pt>
    <dgm:pt modelId="{99480592-056B-4B4F-9BEE-290D4DFF0BDB}" type="pres">
      <dgm:prSet presAssocID="{579DB773-EC3B-472B-8142-5716B31268F1}" presName="textNode" presStyleLbl="bgShp" presStyleIdx="0" presStyleCnt="2"/>
      <dgm:spPr/>
      <dgm:t>
        <a:bodyPr/>
        <a:lstStyle/>
        <a:p>
          <a:endParaRPr lang="ru-RU"/>
        </a:p>
      </dgm:t>
    </dgm:pt>
    <dgm:pt modelId="{FA8E2C1F-A60E-42F4-A7D1-B6ECB24AA78E}" type="pres">
      <dgm:prSet presAssocID="{579DB773-EC3B-472B-8142-5716B31268F1}" presName="compChildNode" presStyleCnt="0"/>
      <dgm:spPr/>
    </dgm:pt>
    <dgm:pt modelId="{8E476AD3-98CB-4A79-9E8E-AD9BA9675CD5}" type="pres">
      <dgm:prSet presAssocID="{579DB773-EC3B-472B-8142-5716B31268F1}" presName="theInnerList" presStyleCnt="0"/>
      <dgm:spPr/>
    </dgm:pt>
    <dgm:pt modelId="{AAE095A8-F873-4F4B-A3C8-783269B7F008}" type="pres">
      <dgm:prSet presAssocID="{CE056DDB-E9DB-462D-A9E5-FB525BE91E89}" presName="childNode" presStyleLbl="node1" presStyleIdx="0" presStyleCnt="6" custScaleX="106917" custScaleY="146066" custLinFactY="-17631" custLinFactNeighborX="24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F2A75-F154-4D4A-9122-6A51FD787D77}" type="pres">
      <dgm:prSet presAssocID="{CE056DDB-E9DB-462D-A9E5-FB525BE91E89}" presName="aSpace2" presStyleCnt="0"/>
      <dgm:spPr/>
    </dgm:pt>
    <dgm:pt modelId="{080BFCF7-7354-4C31-9041-C9493C1768B2}" type="pres">
      <dgm:prSet presAssocID="{DBF39F55-3B92-40C0-8242-97B54A8E13F9}" presName="childNode" presStyleLbl="node1" presStyleIdx="1" presStyleCnt="6" custScaleX="108244" custScaleY="174300" custLinFactNeighborX="-61" custLinFactNeighborY="-36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F9C64-D39A-4BDB-816C-8BE69EEFB0E4}" type="pres">
      <dgm:prSet presAssocID="{DBF39F55-3B92-40C0-8242-97B54A8E13F9}" presName="aSpace2" presStyleCnt="0"/>
      <dgm:spPr/>
    </dgm:pt>
    <dgm:pt modelId="{E585901F-A8F9-4EAC-977A-72EA65B80C99}" type="pres">
      <dgm:prSet presAssocID="{29A94DF8-F4B4-41A9-AF29-38A197285F3B}" presName="childNode" presStyleLbl="node1" presStyleIdx="2" presStyleCnt="6" custScaleX="109203" custScaleY="653683" custLinFactNeighborX="-240" custLinFactNeighborY="31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DACD0-DD79-49B2-BC44-9163DE84D92B}" type="pres">
      <dgm:prSet presAssocID="{579DB773-EC3B-472B-8142-5716B31268F1}" presName="aSpace" presStyleCnt="0"/>
      <dgm:spPr/>
    </dgm:pt>
    <dgm:pt modelId="{9E01F468-5D14-44C5-A5DE-DE5D32FA057D}" type="pres">
      <dgm:prSet presAssocID="{10E75CAF-ABAE-47AA-8064-38EADE8C3C75}" presName="compNode" presStyleCnt="0"/>
      <dgm:spPr/>
    </dgm:pt>
    <dgm:pt modelId="{9470394F-2C9E-49A9-9040-0EAE641FFD04}" type="pres">
      <dgm:prSet presAssocID="{10E75CAF-ABAE-47AA-8064-38EADE8C3C75}" presName="aNode" presStyleLbl="bgShp" presStyleIdx="1" presStyleCnt="2" custLinFactNeighborX="53097" custLinFactNeighborY="-707"/>
      <dgm:spPr/>
      <dgm:t>
        <a:bodyPr/>
        <a:lstStyle/>
        <a:p>
          <a:endParaRPr lang="ru-RU"/>
        </a:p>
      </dgm:t>
    </dgm:pt>
    <dgm:pt modelId="{7A66CA7F-F2A4-48E9-81C7-0677BC4BC093}" type="pres">
      <dgm:prSet presAssocID="{10E75CAF-ABAE-47AA-8064-38EADE8C3C75}" presName="textNode" presStyleLbl="bgShp" presStyleIdx="1" presStyleCnt="2"/>
      <dgm:spPr/>
      <dgm:t>
        <a:bodyPr/>
        <a:lstStyle/>
        <a:p>
          <a:endParaRPr lang="ru-RU"/>
        </a:p>
      </dgm:t>
    </dgm:pt>
    <dgm:pt modelId="{4ED775A0-7027-4DFA-B264-0871774D1B3A}" type="pres">
      <dgm:prSet presAssocID="{10E75CAF-ABAE-47AA-8064-38EADE8C3C75}" presName="compChildNode" presStyleCnt="0"/>
      <dgm:spPr/>
    </dgm:pt>
    <dgm:pt modelId="{3AA1F189-AD15-42B4-BBBB-3A3DABB98352}" type="pres">
      <dgm:prSet presAssocID="{10E75CAF-ABAE-47AA-8064-38EADE8C3C75}" presName="theInnerList" presStyleCnt="0"/>
      <dgm:spPr/>
    </dgm:pt>
    <dgm:pt modelId="{C43B0ECE-DCB1-445E-8E1A-695A93B2F457}" type="pres">
      <dgm:prSet presAssocID="{9E6C4A50-3BC4-4AF9-A4EE-9C88787FA0DE}" presName="childNode" presStyleLbl="node1" presStyleIdx="3" presStyleCnt="6" custScaleX="109601" custScaleY="60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979FF-8AAB-42DB-A6B7-AEDA54F78E90}" type="pres">
      <dgm:prSet presAssocID="{9E6C4A50-3BC4-4AF9-A4EE-9C88787FA0DE}" presName="aSpace2" presStyleCnt="0"/>
      <dgm:spPr/>
    </dgm:pt>
    <dgm:pt modelId="{E663C712-C795-43CF-85DE-804DD8B2F77A}" type="pres">
      <dgm:prSet presAssocID="{FD046F43-A851-4EDA-A09A-C96D1D599B44}" presName="childNode" presStyleLbl="node1" presStyleIdx="4" presStyleCnt="6" custScaleX="110009" custScaleY="83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1F5DA-FFB2-498B-A4F9-D2D796228BFC}" type="pres">
      <dgm:prSet presAssocID="{FD046F43-A851-4EDA-A09A-C96D1D599B44}" presName="aSpace2" presStyleCnt="0"/>
      <dgm:spPr/>
    </dgm:pt>
    <dgm:pt modelId="{8528D204-C11F-4890-93EA-F42F453A611A}" type="pres">
      <dgm:prSet presAssocID="{150F03BF-5DB6-4915-85EE-FF6910B0B54A}" presName="childNode" presStyleLbl="node1" presStyleIdx="5" presStyleCnt="6" custScaleX="112794" custScaleY="243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6BE6C0-1D63-450B-A9FC-DAC153BCD31F}" srcId="{10E75CAF-ABAE-47AA-8064-38EADE8C3C75}" destId="{150F03BF-5DB6-4915-85EE-FF6910B0B54A}" srcOrd="2" destOrd="0" parTransId="{4D6EBB3A-29F9-48FE-8FF1-C848561E4233}" sibTransId="{D4392A0C-254E-4863-ACBF-75CC7B776B24}"/>
    <dgm:cxn modelId="{DC777AD4-AD11-4DA3-94C0-16D0FFCBD3BB}" srcId="{708D293F-A2EE-4F57-A313-1B26E035F9FA}" destId="{10E75CAF-ABAE-47AA-8064-38EADE8C3C75}" srcOrd="1" destOrd="0" parTransId="{82DE8237-B0B4-429B-8C7D-6DD1C28F470E}" sibTransId="{4364590D-A623-4622-9980-241E8A8C51AD}"/>
    <dgm:cxn modelId="{CC5D8279-FB48-48D8-9CE1-AADCD8B132F7}" type="presOf" srcId="{10E75CAF-ABAE-47AA-8064-38EADE8C3C75}" destId="{9470394F-2C9E-49A9-9040-0EAE641FFD04}" srcOrd="0" destOrd="0" presId="urn:microsoft.com/office/officeart/2005/8/layout/lProcess2"/>
    <dgm:cxn modelId="{3356C5B5-85B4-4DCF-A633-F8894290353C}" type="presOf" srcId="{29A94DF8-F4B4-41A9-AF29-38A197285F3B}" destId="{E585901F-A8F9-4EAC-977A-72EA65B80C99}" srcOrd="0" destOrd="0" presId="urn:microsoft.com/office/officeart/2005/8/layout/lProcess2"/>
    <dgm:cxn modelId="{D1A8F9F9-E862-4E27-8ED0-196B5E44630A}" type="presOf" srcId="{579DB773-EC3B-472B-8142-5716B31268F1}" destId="{99480592-056B-4B4F-9BEE-290D4DFF0BDB}" srcOrd="1" destOrd="0" presId="urn:microsoft.com/office/officeart/2005/8/layout/lProcess2"/>
    <dgm:cxn modelId="{546A5B44-EB64-45CA-AF20-C37FDCAE2E71}" srcId="{10E75CAF-ABAE-47AA-8064-38EADE8C3C75}" destId="{FD046F43-A851-4EDA-A09A-C96D1D599B44}" srcOrd="1" destOrd="0" parTransId="{97DAAB0F-F40D-45C2-A0D5-EA1E0286882A}" sibTransId="{0578FD52-211D-4362-B1A0-2E3309C961CC}"/>
    <dgm:cxn modelId="{DA069279-6E24-4495-97CA-7A92602BE001}" type="presOf" srcId="{CE056DDB-E9DB-462D-A9E5-FB525BE91E89}" destId="{AAE095A8-F873-4F4B-A3C8-783269B7F008}" srcOrd="0" destOrd="0" presId="urn:microsoft.com/office/officeart/2005/8/layout/lProcess2"/>
    <dgm:cxn modelId="{4C62B685-B861-40B8-9CEA-B55C2407E235}" type="presOf" srcId="{9E6C4A50-3BC4-4AF9-A4EE-9C88787FA0DE}" destId="{C43B0ECE-DCB1-445E-8E1A-695A93B2F457}" srcOrd="0" destOrd="0" presId="urn:microsoft.com/office/officeart/2005/8/layout/lProcess2"/>
    <dgm:cxn modelId="{9C3B5456-F603-4163-A965-D5E122EB7DCA}" type="presOf" srcId="{FD046F43-A851-4EDA-A09A-C96D1D599B44}" destId="{E663C712-C795-43CF-85DE-804DD8B2F77A}" srcOrd="0" destOrd="0" presId="urn:microsoft.com/office/officeart/2005/8/layout/lProcess2"/>
    <dgm:cxn modelId="{6B407741-4083-498D-B088-05F1CF440EE8}" type="presOf" srcId="{150F03BF-5DB6-4915-85EE-FF6910B0B54A}" destId="{8528D204-C11F-4890-93EA-F42F453A611A}" srcOrd="0" destOrd="0" presId="urn:microsoft.com/office/officeart/2005/8/layout/lProcess2"/>
    <dgm:cxn modelId="{CC32D765-53E3-4B6D-8FCF-957AFCD19BFF}" type="presOf" srcId="{579DB773-EC3B-472B-8142-5716B31268F1}" destId="{30D617E9-1971-46AD-B977-57254ED72E7F}" srcOrd="0" destOrd="0" presId="urn:microsoft.com/office/officeart/2005/8/layout/lProcess2"/>
    <dgm:cxn modelId="{D44CA0DC-9B7B-4F41-A441-88ED4159A961}" srcId="{708D293F-A2EE-4F57-A313-1B26E035F9FA}" destId="{579DB773-EC3B-472B-8142-5716B31268F1}" srcOrd="0" destOrd="0" parTransId="{5127E5FF-BA2E-4A79-B68A-DA3F78228CA4}" sibTransId="{73B54038-1A06-4AC6-8CD6-7B31FB0891D5}"/>
    <dgm:cxn modelId="{89DDD00B-FC00-45E2-9D0E-65BF4822B2ED}" type="presOf" srcId="{10E75CAF-ABAE-47AA-8064-38EADE8C3C75}" destId="{7A66CA7F-F2A4-48E9-81C7-0677BC4BC093}" srcOrd="1" destOrd="0" presId="urn:microsoft.com/office/officeart/2005/8/layout/lProcess2"/>
    <dgm:cxn modelId="{D8CE11C7-B5A6-475E-9FF0-D3C84A675581}" type="presOf" srcId="{708D293F-A2EE-4F57-A313-1B26E035F9FA}" destId="{F5DAAB90-AAD5-4A35-BED2-150BA7C16263}" srcOrd="0" destOrd="0" presId="urn:microsoft.com/office/officeart/2005/8/layout/lProcess2"/>
    <dgm:cxn modelId="{0E423F28-BF10-4485-91F7-CCABBAC0DCC7}" type="presOf" srcId="{DBF39F55-3B92-40C0-8242-97B54A8E13F9}" destId="{080BFCF7-7354-4C31-9041-C9493C1768B2}" srcOrd="0" destOrd="0" presId="urn:microsoft.com/office/officeart/2005/8/layout/lProcess2"/>
    <dgm:cxn modelId="{9B45B1F1-ACF2-4C78-ADE1-205315FEECF0}" srcId="{10E75CAF-ABAE-47AA-8064-38EADE8C3C75}" destId="{9E6C4A50-3BC4-4AF9-A4EE-9C88787FA0DE}" srcOrd="0" destOrd="0" parTransId="{C5B3BC03-6531-4C78-BBB1-D7BECF1D1C49}" sibTransId="{41FE3227-CFB2-4E71-A91A-AAF1EE6F5B0E}"/>
    <dgm:cxn modelId="{8C91614F-C038-4C01-A7F8-EDB63CCC38C4}" srcId="{579DB773-EC3B-472B-8142-5716B31268F1}" destId="{29A94DF8-F4B4-41A9-AF29-38A197285F3B}" srcOrd="2" destOrd="0" parTransId="{34B71153-4D29-4FFB-8E0B-0AB3CCEAA079}" sibTransId="{F82BDC77-194C-4235-834C-374417B57987}"/>
    <dgm:cxn modelId="{5AEA9E92-27AF-4330-BCCD-C40D2460D3F3}" srcId="{579DB773-EC3B-472B-8142-5716B31268F1}" destId="{CE056DDB-E9DB-462D-A9E5-FB525BE91E89}" srcOrd="0" destOrd="0" parTransId="{4BC5893B-E18C-4C24-84E8-0E5D04154529}" sibTransId="{9ECE026D-7D3E-4B9F-A37B-AAECAC2EF875}"/>
    <dgm:cxn modelId="{18F149F6-05BC-4DA5-9699-AF703A087E27}" srcId="{579DB773-EC3B-472B-8142-5716B31268F1}" destId="{DBF39F55-3B92-40C0-8242-97B54A8E13F9}" srcOrd="1" destOrd="0" parTransId="{4EBC0A98-14BF-4B9C-A991-F491E80976DA}" sibTransId="{EC8AC1B3-C417-4681-ACD4-39F0AD78EC4F}"/>
    <dgm:cxn modelId="{CACA8840-2827-4A30-A744-097022623EDB}" type="presParOf" srcId="{F5DAAB90-AAD5-4A35-BED2-150BA7C16263}" destId="{D3FCBC07-7650-4A8C-81C0-178DC26225BE}" srcOrd="0" destOrd="0" presId="urn:microsoft.com/office/officeart/2005/8/layout/lProcess2"/>
    <dgm:cxn modelId="{41BA9B8E-7D73-416C-A82F-C52EB0264C1E}" type="presParOf" srcId="{D3FCBC07-7650-4A8C-81C0-178DC26225BE}" destId="{30D617E9-1971-46AD-B977-57254ED72E7F}" srcOrd="0" destOrd="0" presId="urn:microsoft.com/office/officeart/2005/8/layout/lProcess2"/>
    <dgm:cxn modelId="{6DE7FF43-807A-48E8-B779-251C5FF00C68}" type="presParOf" srcId="{D3FCBC07-7650-4A8C-81C0-178DC26225BE}" destId="{99480592-056B-4B4F-9BEE-290D4DFF0BDB}" srcOrd="1" destOrd="0" presId="urn:microsoft.com/office/officeart/2005/8/layout/lProcess2"/>
    <dgm:cxn modelId="{E13F6DE1-E940-4CD4-BD79-C5CE4DCE38CE}" type="presParOf" srcId="{D3FCBC07-7650-4A8C-81C0-178DC26225BE}" destId="{FA8E2C1F-A60E-42F4-A7D1-B6ECB24AA78E}" srcOrd="2" destOrd="0" presId="urn:microsoft.com/office/officeart/2005/8/layout/lProcess2"/>
    <dgm:cxn modelId="{C8A0A727-5EA3-4BF2-9DD1-DE22C5E0B852}" type="presParOf" srcId="{FA8E2C1F-A60E-42F4-A7D1-B6ECB24AA78E}" destId="{8E476AD3-98CB-4A79-9E8E-AD9BA9675CD5}" srcOrd="0" destOrd="0" presId="urn:microsoft.com/office/officeart/2005/8/layout/lProcess2"/>
    <dgm:cxn modelId="{9A040539-E28E-44D9-AEF7-E7577CE54446}" type="presParOf" srcId="{8E476AD3-98CB-4A79-9E8E-AD9BA9675CD5}" destId="{AAE095A8-F873-4F4B-A3C8-783269B7F008}" srcOrd="0" destOrd="0" presId="urn:microsoft.com/office/officeart/2005/8/layout/lProcess2"/>
    <dgm:cxn modelId="{BA991459-6F8B-4F62-A623-A2DEA785B274}" type="presParOf" srcId="{8E476AD3-98CB-4A79-9E8E-AD9BA9675CD5}" destId="{20DF2A75-F154-4D4A-9122-6A51FD787D77}" srcOrd="1" destOrd="0" presId="urn:microsoft.com/office/officeart/2005/8/layout/lProcess2"/>
    <dgm:cxn modelId="{A4AD5033-63C0-4742-A68A-3C7D9B377CAC}" type="presParOf" srcId="{8E476AD3-98CB-4A79-9E8E-AD9BA9675CD5}" destId="{080BFCF7-7354-4C31-9041-C9493C1768B2}" srcOrd="2" destOrd="0" presId="urn:microsoft.com/office/officeart/2005/8/layout/lProcess2"/>
    <dgm:cxn modelId="{7F3A6AFB-028E-4A6E-92AB-CD03B220816B}" type="presParOf" srcId="{8E476AD3-98CB-4A79-9E8E-AD9BA9675CD5}" destId="{D36F9C64-D39A-4BDB-816C-8BE69EEFB0E4}" srcOrd="3" destOrd="0" presId="urn:microsoft.com/office/officeart/2005/8/layout/lProcess2"/>
    <dgm:cxn modelId="{DF956C22-F441-4F19-9D3C-48F40C452C0E}" type="presParOf" srcId="{8E476AD3-98CB-4A79-9E8E-AD9BA9675CD5}" destId="{E585901F-A8F9-4EAC-977A-72EA65B80C99}" srcOrd="4" destOrd="0" presId="urn:microsoft.com/office/officeart/2005/8/layout/lProcess2"/>
    <dgm:cxn modelId="{DD05F9FC-3AE7-4093-A642-87CA471732CB}" type="presParOf" srcId="{F5DAAB90-AAD5-4A35-BED2-150BA7C16263}" destId="{557DACD0-DD79-49B2-BC44-9163DE84D92B}" srcOrd="1" destOrd="0" presId="urn:microsoft.com/office/officeart/2005/8/layout/lProcess2"/>
    <dgm:cxn modelId="{6BCDC119-0787-49A6-84A4-B5E21939359B}" type="presParOf" srcId="{F5DAAB90-AAD5-4A35-BED2-150BA7C16263}" destId="{9E01F468-5D14-44C5-A5DE-DE5D32FA057D}" srcOrd="2" destOrd="0" presId="urn:microsoft.com/office/officeart/2005/8/layout/lProcess2"/>
    <dgm:cxn modelId="{EB833BDD-E2F1-4E54-A87D-E62CE491ED74}" type="presParOf" srcId="{9E01F468-5D14-44C5-A5DE-DE5D32FA057D}" destId="{9470394F-2C9E-49A9-9040-0EAE641FFD04}" srcOrd="0" destOrd="0" presId="urn:microsoft.com/office/officeart/2005/8/layout/lProcess2"/>
    <dgm:cxn modelId="{A438F0E7-7E10-4308-867C-900293F13F47}" type="presParOf" srcId="{9E01F468-5D14-44C5-A5DE-DE5D32FA057D}" destId="{7A66CA7F-F2A4-48E9-81C7-0677BC4BC093}" srcOrd="1" destOrd="0" presId="urn:microsoft.com/office/officeart/2005/8/layout/lProcess2"/>
    <dgm:cxn modelId="{1FBB0957-73AA-4C08-8B8A-C3F9685F4036}" type="presParOf" srcId="{9E01F468-5D14-44C5-A5DE-DE5D32FA057D}" destId="{4ED775A0-7027-4DFA-B264-0871774D1B3A}" srcOrd="2" destOrd="0" presId="urn:microsoft.com/office/officeart/2005/8/layout/lProcess2"/>
    <dgm:cxn modelId="{A3180F95-39C2-4BAA-8636-74DE5D4AE0ED}" type="presParOf" srcId="{4ED775A0-7027-4DFA-B264-0871774D1B3A}" destId="{3AA1F189-AD15-42B4-BBBB-3A3DABB98352}" srcOrd="0" destOrd="0" presId="urn:microsoft.com/office/officeart/2005/8/layout/lProcess2"/>
    <dgm:cxn modelId="{EED4FD9C-2B79-4923-A2C0-DE68C9E097FA}" type="presParOf" srcId="{3AA1F189-AD15-42B4-BBBB-3A3DABB98352}" destId="{C43B0ECE-DCB1-445E-8E1A-695A93B2F457}" srcOrd="0" destOrd="0" presId="urn:microsoft.com/office/officeart/2005/8/layout/lProcess2"/>
    <dgm:cxn modelId="{CCC6B1D3-78AE-474E-9D70-4F5CA3C722D6}" type="presParOf" srcId="{3AA1F189-AD15-42B4-BBBB-3A3DABB98352}" destId="{957979FF-8AAB-42DB-A6B7-AEDA54F78E90}" srcOrd="1" destOrd="0" presId="urn:microsoft.com/office/officeart/2005/8/layout/lProcess2"/>
    <dgm:cxn modelId="{8A2C4087-7A3D-4CC6-AFEA-A6D957DE17EA}" type="presParOf" srcId="{3AA1F189-AD15-42B4-BBBB-3A3DABB98352}" destId="{E663C712-C795-43CF-85DE-804DD8B2F77A}" srcOrd="2" destOrd="0" presId="urn:microsoft.com/office/officeart/2005/8/layout/lProcess2"/>
    <dgm:cxn modelId="{CE02420D-4B0A-438A-A6CD-F0173AD82C61}" type="presParOf" srcId="{3AA1F189-AD15-42B4-BBBB-3A3DABB98352}" destId="{0601F5DA-FFB2-498B-A4F9-D2D796228BFC}" srcOrd="3" destOrd="0" presId="urn:microsoft.com/office/officeart/2005/8/layout/lProcess2"/>
    <dgm:cxn modelId="{E17FB5FA-9C8F-4164-B0D4-505B3968C90D}" type="presParOf" srcId="{3AA1F189-AD15-42B4-BBBB-3A3DABB98352}" destId="{8528D204-C11F-4890-93EA-F42F453A611A}" srcOrd="4" destOrd="0" presId="urn:microsoft.com/office/officeart/2005/8/layout/lProcess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8D293F-A2EE-4F57-A313-1B26E035F9F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9DB773-EC3B-472B-8142-5716B31268F1}">
      <dgm:prSet phldrT="[Текст]"/>
      <dgm:spPr/>
      <dgm:t>
        <a:bodyPr/>
        <a:lstStyle/>
        <a:p>
          <a:r>
            <a:rPr lang="ru-RU" b="1" i="0" dirty="0" smtClean="0"/>
            <a:t>Научно-исследовательский институт</a:t>
          </a:r>
          <a:endParaRPr lang="ru-RU" b="1" dirty="0"/>
        </a:p>
      </dgm:t>
    </dgm:pt>
    <dgm:pt modelId="{5127E5FF-BA2E-4A79-B68A-DA3F78228CA4}" type="parTrans" cxnId="{D44CA0DC-9B7B-4F41-A441-88ED4159A961}">
      <dgm:prSet/>
      <dgm:spPr/>
      <dgm:t>
        <a:bodyPr/>
        <a:lstStyle/>
        <a:p>
          <a:endParaRPr lang="ru-RU"/>
        </a:p>
      </dgm:t>
    </dgm:pt>
    <dgm:pt modelId="{73B54038-1A06-4AC6-8CD6-7B31FB0891D5}" type="sibTrans" cxnId="{D44CA0DC-9B7B-4F41-A441-88ED4159A961}">
      <dgm:prSet/>
      <dgm:spPr/>
      <dgm:t>
        <a:bodyPr/>
        <a:lstStyle/>
        <a:p>
          <a:endParaRPr lang="ru-RU"/>
        </a:p>
      </dgm:t>
    </dgm:pt>
    <dgm:pt modelId="{10E75CAF-ABAE-47AA-8064-38EADE8C3C75}">
      <dgm:prSet phldrT="[Текст]"/>
      <dgm:spPr/>
      <dgm:t>
        <a:bodyPr/>
        <a:lstStyle/>
        <a:p>
          <a:r>
            <a:rPr lang="ru-RU" b="1" dirty="0" smtClean="0"/>
            <a:t>Факультет дополнительного образования</a:t>
          </a:r>
          <a:endParaRPr lang="ru-RU" b="1" dirty="0"/>
        </a:p>
      </dgm:t>
    </dgm:pt>
    <dgm:pt modelId="{82DE8237-B0B4-429B-8C7D-6DD1C28F470E}" type="parTrans" cxnId="{DC777AD4-AD11-4DA3-94C0-16D0FFCBD3BB}">
      <dgm:prSet/>
      <dgm:spPr/>
      <dgm:t>
        <a:bodyPr/>
        <a:lstStyle/>
        <a:p>
          <a:endParaRPr lang="ru-RU"/>
        </a:p>
      </dgm:t>
    </dgm:pt>
    <dgm:pt modelId="{4364590D-A623-4622-9980-241E8A8C51AD}" type="sibTrans" cxnId="{DC777AD4-AD11-4DA3-94C0-16D0FFCBD3BB}">
      <dgm:prSet/>
      <dgm:spPr/>
      <dgm:t>
        <a:bodyPr/>
        <a:lstStyle/>
        <a:p>
          <a:endParaRPr lang="ru-RU"/>
        </a:p>
      </dgm:t>
    </dgm:pt>
    <dgm:pt modelId="{FD046F43-A851-4EDA-A09A-C96D1D599B44}">
      <dgm:prSet phldrT="[Текст]"/>
      <dgm:spPr/>
      <dgm:t>
        <a:bodyPr/>
        <a:lstStyle/>
        <a:p>
          <a:r>
            <a:rPr lang="ru-RU" dirty="0" smtClean="0"/>
            <a:t>Учебно-методический отдел (обучение ППС ЛГТУ)  </a:t>
          </a:r>
          <a:endParaRPr lang="ru-RU" dirty="0"/>
        </a:p>
      </dgm:t>
    </dgm:pt>
    <dgm:pt modelId="{0578FD52-211D-4362-B1A0-2E3309C961CC}" type="sibTrans" cxnId="{546A5B44-EB64-45CA-AF20-C37FDCAE2E71}">
      <dgm:prSet/>
      <dgm:spPr/>
      <dgm:t>
        <a:bodyPr/>
        <a:lstStyle/>
        <a:p>
          <a:endParaRPr lang="ru-RU"/>
        </a:p>
      </dgm:t>
    </dgm:pt>
    <dgm:pt modelId="{97DAAB0F-F40D-45C2-A0D5-EA1E0286882A}" type="parTrans" cxnId="{546A5B44-EB64-45CA-AF20-C37FDCAE2E71}">
      <dgm:prSet/>
      <dgm:spPr/>
      <dgm:t>
        <a:bodyPr/>
        <a:lstStyle/>
        <a:p>
          <a:endParaRPr lang="ru-RU"/>
        </a:p>
      </dgm:t>
    </dgm:pt>
    <dgm:pt modelId="{9E6C4A50-3BC4-4AF9-A4EE-9C88787FA0DE}">
      <dgm:prSet phldrT="[Текст]"/>
      <dgm:spPr/>
      <dgm:t>
        <a:bodyPr/>
        <a:lstStyle/>
        <a:p>
          <a:r>
            <a:rPr lang="ru-RU" dirty="0" smtClean="0"/>
            <a:t>Выпускающие кафедры университета</a:t>
          </a:r>
          <a:endParaRPr lang="ru-RU" dirty="0"/>
        </a:p>
      </dgm:t>
    </dgm:pt>
    <dgm:pt modelId="{41FE3227-CFB2-4E71-A91A-AAF1EE6F5B0E}" type="sibTrans" cxnId="{9B45B1F1-ACF2-4C78-ADE1-205315FEECF0}">
      <dgm:prSet/>
      <dgm:spPr/>
      <dgm:t>
        <a:bodyPr/>
        <a:lstStyle/>
        <a:p>
          <a:endParaRPr lang="ru-RU"/>
        </a:p>
      </dgm:t>
    </dgm:pt>
    <dgm:pt modelId="{C5B3BC03-6531-4C78-BBB1-D7BECF1D1C49}" type="parTrans" cxnId="{9B45B1F1-ACF2-4C78-ADE1-205315FEECF0}">
      <dgm:prSet/>
      <dgm:spPr/>
      <dgm:t>
        <a:bodyPr/>
        <a:lstStyle/>
        <a:p>
          <a:endParaRPr lang="ru-RU"/>
        </a:p>
      </dgm:t>
    </dgm:pt>
    <dgm:pt modelId="{CE056DDB-E9DB-462D-A9E5-FB525BE91E89}">
      <dgm:prSet phldrT="[Текст]"/>
      <dgm:spPr/>
      <dgm:t>
        <a:bodyPr/>
        <a:lstStyle/>
        <a:p>
          <a:r>
            <a:rPr lang="ru-RU" dirty="0" smtClean="0"/>
            <a:t>Научные образовательные центры</a:t>
          </a:r>
          <a:endParaRPr lang="ru-RU" dirty="0"/>
        </a:p>
      </dgm:t>
    </dgm:pt>
    <dgm:pt modelId="{9ECE026D-7D3E-4B9F-A37B-AAECAC2EF875}" type="sibTrans" cxnId="{5AEA9E92-27AF-4330-BCCD-C40D2460D3F3}">
      <dgm:prSet/>
      <dgm:spPr/>
      <dgm:t>
        <a:bodyPr/>
        <a:lstStyle/>
        <a:p>
          <a:endParaRPr lang="ru-RU"/>
        </a:p>
      </dgm:t>
    </dgm:pt>
    <dgm:pt modelId="{4BC5893B-E18C-4C24-84E8-0E5D04154529}" type="parTrans" cxnId="{5AEA9E92-27AF-4330-BCCD-C40D2460D3F3}">
      <dgm:prSet/>
      <dgm:spPr/>
      <dgm:t>
        <a:bodyPr/>
        <a:lstStyle/>
        <a:p>
          <a:endParaRPr lang="ru-RU"/>
        </a:p>
      </dgm:t>
    </dgm:pt>
    <dgm:pt modelId="{F5DAAB90-AAD5-4A35-BED2-150BA7C16263}" type="pres">
      <dgm:prSet presAssocID="{708D293F-A2EE-4F57-A313-1B26E035F9F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FCBC07-7650-4A8C-81C0-178DC26225BE}" type="pres">
      <dgm:prSet presAssocID="{579DB773-EC3B-472B-8142-5716B31268F1}" presName="compNode" presStyleCnt="0"/>
      <dgm:spPr/>
    </dgm:pt>
    <dgm:pt modelId="{30D617E9-1971-46AD-B977-57254ED72E7F}" type="pres">
      <dgm:prSet presAssocID="{579DB773-EC3B-472B-8142-5716B31268F1}" presName="aNode" presStyleLbl="bgShp" presStyleIdx="0" presStyleCnt="2" custScaleX="87113" custScaleY="100000" custLinFactNeighborX="2578" custLinFactNeighborY="2223"/>
      <dgm:spPr/>
      <dgm:t>
        <a:bodyPr/>
        <a:lstStyle/>
        <a:p>
          <a:endParaRPr lang="ru-RU"/>
        </a:p>
      </dgm:t>
    </dgm:pt>
    <dgm:pt modelId="{99480592-056B-4B4F-9BEE-290D4DFF0BDB}" type="pres">
      <dgm:prSet presAssocID="{579DB773-EC3B-472B-8142-5716B31268F1}" presName="textNode" presStyleLbl="bgShp" presStyleIdx="0" presStyleCnt="2"/>
      <dgm:spPr/>
      <dgm:t>
        <a:bodyPr/>
        <a:lstStyle/>
        <a:p>
          <a:endParaRPr lang="ru-RU"/>
        </a:p>
      </dgm:t>
    </dgm:pt>
    <dgm:pt modelId="{FA8E2C1F-A60E-42F4-A7D1-B6ECB24AA78E}" type="pres">
      <dgm:prSet presAssocID="{579DB773-EC3B-472B-8142-5716B31268F1}" presName="compChildNode" presStyleCnt="0"/>
      <dgm:spPr/>
    </dgm:pt>
    <dgm:pt modelId="{8E476AD3-98CB-4A79-9E8E-AD9BA9675CD5}" type="pres">
      <dgm:prSet presAssocID="{579DB773-EC3B-472B-8142-5716B31268F1}" presName="theInnerList" presStyleCnt="0"/>
      <dgm:spPr/>
    </dgm:pt>
    <dgm:pt modelId="{AAE095A8-F873-4F4B-A3C8-783269B7F008}" type="pres">
      <dgm:prSet presAssocID="{CE056DDB-E9DB-462D-A9E5-FB525BE91E89}" presName="childNode" presStyleLbl="node1" presStyleIdx="0" presStyleCnt="3" custScaleX="97882" custScaleY="104639" custLinFactNeighborX="2405" custLinFactNeighborY="-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DACD0-DD79-49B2-BC44-9163DE84D92B}" type="pres">
      <dgm:prSet presAssocID="{579DB773-EC3B-472B-8142-5716B31268F1}" presName="aSpace" presStyleCnt="0"/>
      <dgm:spPr/>
    </dgm:pt>
    <dgm:pt modelId="{9E01F468-5D14-44C5-A5DE-DE5D32FA057D}" type="pres">
      <dgm:prSet presAssocID="{10E75CAF-ABAE-47AA-8064-38EADE8C3C75}" presName="compNode" presStyleCnt="0"/>
      <dgm:spPr/>
    </dgm:pt>
    <dgm:pt modelId="{9470394F-2C9E-49A9-9040-0EAE641FFD04}" type="pres">
      <dgm:prSet presAssocID="{10E75CAF-ABAE-47AA-8064-38EADE8C3C75}" presName="aNode" presStyleLbl="bgShp" presStyleIdx="1" presStyleCnt="2" custLinFactNeighborX="53097" custLinFactNeighborY="-707"/>
      <dgm:spPr/>
      <dgm:t>
        <a:bodyPr/>
        <a:lstStyle/>
        <a:p>
          <a:endParaRPr lang="ru-RU"/>
        </a:p>
      </dgm:t>
    </dgm:pt>
    <dgm:pt modelId="{7A66CA7F-F2A4-48E9-81C7-0677BC4BC093}" type="pres">
      <dgm:prSet presAssocID="{10E75CAF-ABAE-47AA-8064-38EADE8C3C75}" presName="textNode" presStyleLbl="bgShp" presStyleIdx="1" presStyleCnt="2"/>
      <dgm:spPr/>
      <dgm:t>
        <a:bodyPr/>
        <a:lstStyle/>
        <a:p>
          <a:endParaRPr lang="ru-RU"/>
        </a:p>
      </dgm:t>
    </dgm:pt>
    <dgm:pt modelId="{4ED775A0-7027-4DFA-B264-0871774D1B3A}" type="pres">
      <dgm:prSet presAssocID="{10E75CAF-ABAE-47AA-8064-38EADE8C3C75}" presName="compChildNode" presStyleCnt="0"/>
      <dgm:spPr/>
    </dgm:pt>
    <dgm:pt modelId="{3AA1F189-AD15-42B4-BBBB-3A3DABB98352}" type="pres">
      <dgm:prSet presAssocID="{10E75CAF-ABAE-47AA-8064-38EADE8C3C75}" presName="theInnerList" presStyleCnt="0"/>
      <dgm:spPr/>
    </dgm:pt>
    <dgm:pt modelId="{C43B0ECE-DCB1-445E-8E1A-695A93B2F457}" type="pres">
      <dgm:prSet presAssocID="{9E6C4A50-3BC4-4AF9-A4EE-9C88787FA0DE}" presName="childNode" presStyleLbl="node1" presStyleIdx="1" presStyleCnt="3" custScaleX="115191" custLinFactNeighborX="-687" custLinFactNeighborY="-71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979FF-8AAB-42DB-A6B7-AEDA54F78E90}" type="pres">
      <dgm:prSet presAssocID="{9E6C4A50-3BC4-4AF9-A4EE-9C88787FA0DE}" presName="aSpace2" presStyleCnt="0"/>
      <dgm:spPr/>
    </dgm:pt>
    <dgm:pt modelId="{E663C712-C795-43CF-85DE-804DD8B2F77A}" type="pres">
      <dgm:prSet presAssocID="{FD046F43-A851-4EDA-A09A-C96D1D599B44}" presName="childNode" presStyleLbl="node1" presStyleIdx="2" presStyleCnt="3" custScaleX="116629" custLinFactNeighborX="858" custLinFactNeighborY="-22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4CA0DC-9B7B-4F41-A441-88ED4159A961}" srcId="{708D293F-A2EE-4F57-A313-1B26E035F9FA}" destId="{579DB773-EC3B-472B-8142-5716B31268F1}" srcOrd="0" destOrd="0" parTransId="{5127E5FF-BA2E-4A79-B68A-DA3F78228CA4}" sibTransId="{73B54038-1A06-4AC6-8CD6-7B31FB0891D5}"/>
    <dgm:cxn modelId="{5AEA9E92-27AF-4330-BCCD-C40D2460D3F3}" srcId="{579DB773-EC3B-472B-8142-5716B31268F1}" destId="{CE056DDB-E9DB-462D-A9E5-FB525BE91E89}" srcOrd="0" destOrd="0" parTransId="{4BC5893B-E18C-4C24-84E8-0E5D04154529}" sibTransId="{9ECE026D-7D3E-4B9F-A37B-AAECAC2EF875}"/>
    <dgm:cxn modelId="{54120D59-4FCB-4DA7-BD78-452130C5203B}" type="presOf" srcId="{FD046F43-A851-4EDA-A09A-C96D1D599B44}" destId="{E663C712-C795-43CF-85DE-804DD8B2F77A}" srcOrd="0" destOrd="0" presId="urn:microsoft.com/office/officeart/2005/8/layout/lProcess2"/>
    <dgm:cxn modelId="{6BE92412-AA64-43DD-90D2-30472CADB79A}" type="presOf" srcId="{10E75CAF-ABAE-47AA-8064-38EADE8C3C75}" destId="{7A66CA7F-F2A4-48E9-81C7-0677BC4BC093}" srcOrd="1" destOrd="0" presId="urn:microsoft.com/office/officeart/2005/8/layout/lProcess2"/>
    <dgm:cxn modelId="{7B9DFD21-7E5B-4D39-9801-AC1E707CF047}" type="presOf" srcId="{9E6C4A50-3BC4-4AF9-A4EE-9C88787FA0DE}" destId="{C43B0ECE-DCB1-445E-8E1A-695A93B2F457}" srcOrd="0" destOrd="0" presId="urn:microsoft.com/office/officeart/2005/8/layout/lProcess2"/>
    <dgm:cxn modelId="{AA389847-77AB-4FD0-8E23-68B3E28F350F}" type="presOf" srcId="{10E75CAF-ABAE-47AA-8064-38EADE8C3C75}" destId="{9470394F-2C9E-49A9-9040-0EAE641FFD04}" srcOrd="0" destOrd="0" presId="urn:microsoft.com/office/officeart/2005/8/layout/lProcess2"/>
    <dgm:cxn modelId="{9B45B1F1-ACF2-4C78-ADE1-205315FEECF0}" srcId="{10E75CAF-ABAE-47AA-8064-38EADE8C3C75}" destId="{9E6C4A50-3BC4-4AF9-A4EE-9C88787FA0DE}" srcOrd="0" destOrd="0" parTransId="{C5B3BC03-6531-4C78-BBB1-D7BECF1D1C49}" sibTransId="{41FE3227-CFB2-4E71-A91A-AAF1EE6F5B0E}"/>
    <dgm:cxn modelId="{D4A38F79-D031-4BF1-9038-2537AED969C5}" type="presOf" srcId="{708D293F-A2EE-4F57-A313-1B26E035F9FA}" destId="{F5DAAB90-AAD5-4A35-BED2-150BA7C16263}" srcOrd="0" destOrd="0" presId="urn:microsoft.com/office/officeart/2005/8/layout/lProcess2"/>
    <dgm:cxn modelId="{CCD46E86-320E-455B-AF2A-16ED05695074}" type="presOf" srcId="{CE056DDB-E9DB-462D-A9E5-FB525BE91E89}" destId="{AAE095A8-F873-4F4B-A3C8-783269B7F008}" srcOrd="0" destOrd="0" presId="urn:microsoft.com/office/officeart/2005/8/layout/lProcess2"/>
    <dgm:cxn modelId="{8356B584-2540-419A-94D1-4933B3F439AA}" type="presOf" srcId="{579DB773-EC3B-472B-8142-5716B31268F1}" destId="{30D617E9-1971-46AD-B977-57254ED72E7F}" srcOrd="0" destOrd="0" presId="urn:microsoft.com/office/officeart/2005/8/layout/lProcess2"/>
    <dgm:cxn modelId="{96B550F0-9A8F-404E-AD48-47889243090E}" type="presOf" srcId="{579DB773-EC3B-472B-8142-5716B31268F1}" destId="{99480592-056B-4B4F-9BEE-290D4DFF0BDB}" srcOrd="1" destOrd="0" presId="urn:microsoft.com/office/officeart/2005/8/layout/lProcess2"/>
    <dgm:cxn modelId="{546A5B44-EB64-45CA-AF20-C37FDCAE2E71}" srcId="{10E75CAF-ABAE-47AA-8064-38EADE8C3C75}" destId="{FD046F43-A851-4EDA-A09A-C96D1D599B44}" srcOrd="1" destOrd="0" parTransId="{97DAAB0F-F40D-45C2-A0D5-EA1E0286882A}" sibTransId="{0578FD52-211D-4362-B1A0-2E3309C961CC}"/>
    <dgm:cxn modelId="{DC777AD4-AD11-4DA3-94C0-16D0FFCBD3BB}" srcId="{708D293F-A2EE-4F57-A313-1B26E035F9FA}" destId="{10E75CAF-ABAE-47AA-8064-38EADE8C3C75}" srcOrd="1" destOrd="0" parTransId="{82DE8237-B0B4-429B-8C7D-6DD1C28F470E}" sibTransId="{4364590D-A623-4622-9980-241E8A8C51AD}"/>
    <dgm:cxn modelId="{72545ECB-C955-4C33-BA02-B160102370F0}" type="presParOf" srcId="{F5DAAB90-AAD5-4A35-BED2-150BA7C16263}" destId="{D3FCBC07-7650-4A8C-81C0-178DC26225BE}" srcOrd="0" destOrd="0" presId="urn:microsoft.com/office/officeart/2005/8/layout/lProcess2"/>
    <dgm:cxn modelId="{B439B12C-591E-42CE-AE36-97AF4B5D45D5}" type="presParOf" srcId="{D3FCBC07-7650-4A8C-81C0-178DC26225BE}" destId="{30D617E9-1971-46AD-B977-57254ED72E7F}" srcOrd="0" destOrd="0" presId="urn:microsoft.com/office/officeart/2005/8/layout/lProcess2"/>
    <dgm:cxn modelId="{9BC94D7F-4A08-451F-8BE7-C2F27DD4791C}" type="presParOf" srcId="{D3FCBC07-7650-4A8C-81C0-178DC26225BE}" destId="{99480592-056B-4B4F-9BEE-290D4DFF0BDB}" srcOrd="1" destOrd="0" presId="urn:microsoft.com/office/officeart/2005/8/layout/lProcess2"/>
    <dgm:cxn modelId="{6B876E19-AB89-4B83-BAE2-E078B6E5AD83}" type="presParOf" srcId="{D3FCBC07-7650-4A8C-81C0-178DC26225BE}" destId="{FA8E2C1F-A60E-42F4-A7D1-B6ECB24AA78E}" srcOrd="2" destOrd="0" presId="urn:microsoft.com/office/officeart/2005/8/layout/lProcess2"/>
    <dgm:cxn modelId="{B4679994-7907-4BBE-AB9D-FA252AB4A5B7}" type="presParOf" srcId="{FA8E2C1F-A60E-42F4-A7D1-B6ECB24AA78E}" destId="{8E476AD3-98CB-4A79-9E8E-AD9BA9675CD5}" srcOrd="0" destOrd="0" presId="urn:microsoft.com/office/officeart/2005/8/layout/lProcess2"/>
    <dgm:cxn modelId="{E35C82D3-4C68-4E7E-85BD-61665E60C7D1}" type="presParOf" srcId="{8E476AD3-98CB-4A79-9E8E-AD9BA9675CD5}" destId="{AAE095A8-F873-4F4B-A3C8-783269B7F008}" srcOrd="0" destOrd="0" presId="urn:microsoft.com/office/officeart/2005/8/layout/lProcess2"/>
    <dgm:cxn modelId="{4AF321D4-5FE1-495D-91C1-123E98B4D8B5}" type="presParOf" srcId="{F5DAAB90-AAD5-4A35-BED2-150BA7C16263}" destId="{557DACD0-DD79-49B2-BC44-9163DE84D92B}" srcOrd="1" destOrd="0" presId="urn:microsoft.com/office/officeart/2005/8/layout/lProcess2"/>
    <dgm:cxn modelId="{DBC8EF1B-1D24-4883-A499-556ECC02F2AF}" type="presParOf" srcId="{F5DAAB90-AAD5-4A35-BED2-150BA7C16263}" destId="{9E01F468-5D14-44C5-A5DE-DE5D32FA057D}" srcOrd="2" destOrd="0" presId="urn:microsoft.com/office/officeart/2005/8/layout/lProcess2"/>
    <dgm:cxn modelId="{2ED751F3-8F70-4A9D-B58E-2AB4529DADF6}" type="presParOf" srcId="{9E01F468-5D14-44C5-A5DE-DE5D32FA057D}" destId="{9470394F-2C9E-49A9-9040-0EAE641FFD04}" srcOrd="0" destOrd="0" presId="urn:microsoft.com/office/officeart/2005/8/layout/lProcess2"/>
    <dgm:cxn modelId="{CDE9D51E-73BD-4C00-890A-DDA8D1BC5153}" type="presParOf" srcId="{9E01F468-5D14-44C5-A5DE-DE5D32FA057D}" destId="{7A66CA7F-F2A4-48E9-81C7-0677BC4BC093}" srcOrd="1" destOrd="0" presId="urn:microsoft.com/office/officeart/2005/8/layout/lProcess2"/>
    <dgm:cxn modelId="{49F7B9AF-1704-418B-85DD-F772628E7B22}" type="presParOf" srcId="{9E01F468-5D14-44C5-A5DE-DE5D32FA057D}" destId="{4ED775A0-7027-4DFA-B264-0871774D1B3A}" srcOrd="2" destOrd="0" presId="urn:microsoft.com/office/officeart/2005/8/layout/lProcess2"/>
    <dgm:cxn modelId="{797E34B0-B393-4502-82D7-177228AC1C5D}" type="presParOf" srcId="{4ED775A0-7027-4DFA-B264-0871774D1B3A}" destId="{3AA1F189-AD15-42B4-BBBB-3A3DABB98352}" srcOrd="0" destOrd="0" presId="urn:microsoft.com/office/officeart/2005/8/layout/lProcess2"/>
    <dgm:cxn modelId="{89F7C129-44AD-4929-9A99-7F5F635EC805}" type="presParOf" srcId="{3AA1F189-AD15-42B4-BBBB-3A3DABB98352}" destId="{C43B0ECE-DCB1-445E-8E1A-695A93B2F457}" srcOrd="0" destOrd="0" presId="urn:microsoft.com/office/officeart/2005/8/layout/lProcess2"/>
    <dgm:cxn modelId="{29A0EB9F-7376-4812-80ED-98194862B8E5}" type="presParOf" srcId="{3AA1F189-AD15-42B4-BBBB-3A3DABB98352}" destId="{957979FF-8AAB-42DB-A6B7-AEDA54F78E90}" srcOrd="1" destOrd="0" presId="urn:microsoft.com/office/officeart/2005/8/layout/lProcess2"/>
    <dgm:cxn modelId="{DDCF79A2-3504-49A3-80A9-B9CC58BD5E0E}" type="presParOf" srcId="{3AA1F189-AD15-42B4-BBBB-3A3DABB98352}" destId="{E663C712-C795-43CF-85DE-804DD8B2F77A}" srcOrd="2" destOrd="0" presId="urn:microsoft.com/office/officeart/2005/8/layout/lProcess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D617E9-1971-46AD-B977-57254ED72E7F}">
      <dsp:nvSpPr>
        <dsp:cNvPr id="0" name=""/>
        <dsp:cNvSpPr/>
      </dsp:nvSpPr>
      <dsp:spPr>
        <a:xfrm>
          <a:off x="0" y="0"/>
          <a:ext cx="3973108" cy="38508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dirty="0" smtClean="0"/>
            <a:t>Программы повышения квалификации</a:t>
          </a:r>
          <a:endParaRPr lang="ru-RU" sz="2300" b="1" kern="1200" dirty="0"/>
        </a:p>
      </dsp:txBody>
      <dsp:txXfrm>
        <a:off x="0" y="0"/>
        <a:ext cx="3973108" cy="1155266"/>
      </dsp:txXfrm>
    </dsp:sp>
    <dsp:sp modelId="{AAE095A8-F873-4F4B-A3C8-783269B7F008}">
      <dsp:nvSpPr>
        <dsp:cNvPr id="0" name=""/>
        <dsp:cNvSpPr/>
      </dsp:nvSpPr>
      <dsp:spPr>
        <a:xfrm>
          <a:off x="299141" y="1073466"/>
          <a:ext cx="3398342" cy="363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 16 до 250 часов</a:t>
          </a:r>
          <a:endParaRPr lang="ru-RU" sz="2000" kern="1200" dirty="0"/>
        </a:p>
      </dsp:txBody>
      <dsp:txXfrm>
        <a:off x="299141" y="1073466"/>
        <a:ext cx="3398342" cy="363739"/>
      </dsp:txXfrm>
    </dsp:sp>
    <dsp:sp modelId="{080BFCF7-7354-4C31-9041-C9493C1768B2}">
      <dsp:nvSpPr>
        <dsp:cNvPr id="0" name=""/>
        <dsp:cNvSpPr/>
      </dsp:nvSpPr>
      <dsp:spPr>
        <a:xfrm>
          <a:off x="268484" y="1543712"/>
          <a:ext cx="3440520" cy="434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удостоверение о повышении квалификации</a:t>
          </a:r>
          <a:endParaRPr lang="ru-RU" sz="1600" kern="1200" dirty="0"/>
        </a:p>
      </dsp:txBody>
      <dsp:txXfrm>
        <a:off x="268484" y="1543712"/>
        <a:ext cx="3440520" cy="434049"/>
      </dsp:txXfrm>
    </dsp:sp>
    <dsp:sp modelId="{E585901F-A8F9-4EAC-977A-72EA65B80C99}">
      <dsp:nvSpPr>
        <dsp:cNvPr id="0" name=""/>
        <dsp:cNvSpPr/>
      </dsp:nvSpPr>
      <dsp:spPr>
        <a:xfrm>
          <a:off x="247554" y="2042006"/>
          <a:ext cx="3471002" cy="1627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Программа повышения квалификации направлена на совершенствование и (или) получение новой компетенции, необходимой для профессиональной деятельности, и (или) повышение профессионального уровня в рамках имеющейся квалификации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47554" y="2042006"/>
        <a:ext cx="3471002" cy="1627830"/>
      </dsp:txXfrm>
    </dsp:sp>
    <dsp:sp modelId="{9470394F-2C9E-49A9-9040-0EAE641FFD04}">
      <dsp:nvSpPr>
        <dsp:cNvPr id="0" name=""/>
        <dsp:cNvSpPr/>
      </dsp:nvSpPr>
      <dsp:spPr>
        <a:xfrm>
          <a:off x="4279351" y="0"/>
          <a:ext cx="3973108" cy="38508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dirty="0" smtClean="0"/>
            <a:t>Программы профессиональной переподготовки</a:t>
          </a:r>
          <a:endParaRPr lang="ru-RU" sz="2300" b="1" kern="1200" dirty="0"/>
        </a:p>
      </dsp:txBody>
      <dsp:txXfrm>
        <a:off x="4279351" y="0"/>
        <a:ext cx="3973108" cy="1155266"/>
      </dsp:txXfrm>
    </dsp:sp>
    <dsp:sp modelId="{C43B0ECE-DCB1-445E-8E1A-695A93B2F457}">
      <dsp:nvSpPr>
        <dsp:cNvPr id="0" name=""/>
        <dsp:cNvSpPr/>
      </dsp:nvSpPr>
      <dsp:spPr>
        <a:xfrm>
          <a:off x="4519949" y="1155280"/>
          <a:ext cx="3483653" cy="361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 250 часов</a:t>
          </a:r>
          <a:endParaRPr lang="ru-RU" sz="2000" kern="1200" dirty="0"/>
        </a:p>
      </dsp:txBody>
      <dsp:txXfrm>
        <a:off x="4519949" y="1155280"/>
        <a:ext cx="3483653" cy="361205"/>
      </dsp:txXfrm>
    </dsp:sp>
    <dsp:sp modelId="{E663C712-C795-43CF-85DE-804DD8B2F77A}">
      <dsp:nvSpPr>
        <dsp:cNvPr id="0" name=""/>
        <dsp:cNvSpPr/>
      </dsp:nvSpPr>
      <dsp:spPr>
        <a:xfrm>
          <a:off x="4513465" y="1608527"/>
          <a:ext cx="3496621" cy="500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диплом о профессиональной переподготовке</a:t>
          </a:r>
          <a:endParaRPr lang="ru-RU" sz="1600" kern="1200" dirty="0"/>
        </a:p>
      </dsp:txBody>
      <dsp:txXfrm>
        <a:off x="4513465" y="1608527"/>
        <a:ext cx="3496621" cy="500213"/>
      </dsp:txXfrm>
    </dsp:sp>
    <dsp:sp modelId="{8528D204-C11F-4890-93EA-F42F453A611A}">
      <dsp:nvSpPr>
        <dsp:cNvPr id="0" name=""/>
        <dsp:cNvSpPr/>
      </dsp:nvSpPr>
      <dsp:spPr>
        <a:xfrm>
          <a:off x="4469204" y="2200782"/>
          <a:ext cx="3585142" cy="1457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i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Программа профессиональной переподготовки направлена на получение компетенции, необходимой для выполнения нового вида профессиональной деятельности, приобретение новой квалификации</a:t>
          </a:r>
          <a:endParaRPr lang="ru-RU" sz="1400" b="1" i="1" kern="1200" dirty="0" smtClean="0">
            <a:solidFill>
              <a:schemeClr val="bg1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4469204" y="2200782"/>
        <a:ext cx="3585142" cy="14575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D617E9-1971-46AD-B977-57254ED72E7F}">
      <dsp:nvSpPr>
        <dsp:cNvPr id="0" name=""/>
        <dsp:cNvSpPr/>
      </dsp:nvSpPr>
      <dsp:spPr>
        <a:xfrm>
          <a:off x="110397" y="0"/>
          <a:ext cx="3684842" cy="263183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Научно-исследовательский институт</a:t>
          </a:r>
          <a:endParaRPr lang="ru-RU" sz="2200" b="1" kern="1200" dirty="0"/>
        </a:p>
      </dsp:txBody>
      <dsp:txXfrm>
        <a:off x="110397" y="0"/>
        <a:ext cx="3684842" cy="789549"/>
      </dsp:txXfrm>
    </dsp:sp>
    <dsp:sp modelId="{AAE095A8-F873-4F4B-A3C8-783269B7F008}">
      <dsp:nvSpPr>
        <dsp:cNvPr id="0" name=""/>
        <dsp:cNvSpPr/>
      </dsp:nvSpPr>
      <dsp:spPr>
        <a:xfrm>
          <a:off x="269008" y="789275"/>
          <a:ext cx="3312293" cy="1709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Научные образовательные центры</a:t>
          </a:r>
          <a:endParaRPr lang="ru-RU" sz="2300" kern="1200" dirty="0"/>
        </a:p>
      </dsp:txBody>
      <dsp:txXfrm>
        <a:off x="269008" y="789275"/>
        <a:ext cx="3312293" cy="1709636"/>
      </dsp:txXfrm>
    </dsp:sp>
    <dsp:sp modelId="{9470394F-2C9E-49A9-9040-0EAE641FFD04}">
      <dsp:nvSpPr>
        <dsp:cNvPr id="0" name=""/>
        <dsp:cNvSpPr/>
      </dsp:nvSpPr>
      <dsp:spPr>
        <a:xfrm>
          <a:off x="4004788" y="0"/>
          <a:ext cx="4229956" cy="263183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Факультет дополнительного образования</a:t>
          </a:r>
          <a:endParaRPr lang="ru-RU" sz="2200" b="1" kern="1200" dirty="0"/>
        </a:p>
      </dsp:txBody>
      <dsp:txXfrm>
        <a:off x="4004788" y="0"/>
        <a:ext cx="4229956" cy="789549"/>
      </dsp:txXfrm>
    </dsp:sp>
    <dsp:sp modelId="{C43B0ECE-DCB1-445E-8E1A-695A93B2F457}">
      <dsp:nvSpPr>
        <dsp:cNvPr id="0" name=""/>
        <dsp:cNvSpPr/>
      </dsp:nvSpPr>
      <dsp:spPr>
        <a:xfrm>
          <a:off x="4146157" y="702753"/>
          <a:ext cx="3898023" cy="793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Выпускающие кафедры университета</a:t>
          </a:r>
          <a:endParaRPr lang="ru-RU" sz="2300" kern="1200" dirty="0"/>
        </a:p>
      </dsp:txBody>
      <dsp:txXfrm>
        <a:off x="4146157" y="702753"/>
        <a:ext cx="3898023" cy="793532"/>
      </dsp:txXfrm>
    </dsp:sp>
    <dsp:sp modelId="{E663C712-C795-43CF-85DE-804DD8B2F77A}">
      <dsp:nvSpPr>
        <dsp:cNvPr id="0" name=""/>
        <dsp:cNvSpPr/>
      </dsp:nvSpPr>
      <dsp:spPr>
        <a:xfrm>
          <a:off x="4174108" y="1678070"/>
          <a:ext cx="3946685" cy="7935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Учебно-методический отдел (обучение ППС ЛГТУ)  </a:t>
          </a:r>
          <a:endParaRPr lang="ru-RU" sz="2300" kern="1200" dirty="0"/>
        </a:p>
      </dsp:txBody>
      <dsp:txXfrm>
        <a:off x="4174108" y="1678070"/>
        <a:ext cx="3946685" cy="793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6CB38-C334-46FB-9EE2-295736190735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A326F-BA59-4848-8319-330E8C43A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4779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E2FAB-207C-4CF6-8971-596A89893CDD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95BB2-8ED2-49B5-97BD-289230D9C6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7488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Титульный слайд. Вы не можете двигать группы графических объектов</a:t>
            </a:r>
            <a:r>
              <a:rPr lang="ru-RU" baseline="0" dirty="0" smtClean="0"/>
              <a:t> в углах слайда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слайд для текстовой информации. Информация внутри слайда примерная</a:t>
            </a:r>
            <a:r>
              <a:rPr lang="ru-RU" baseline="0" dirty="0" smtClean="0"/>
              <a:t> и может меняться в зависимости от факультета. </a:t>
            </a:r>
          </a:p>
          <a:p>
            <a:r>
              <a:rPr lang="ru-RU" baseline="0" dirty="0" smtClean="0"/>
              <a:t>Если информации много, не пытайтесь уместить все на один слайд.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*Вы не можете двигать группу объектов «шапка</a:t>
            </a:r>
            <a:r>
              <a:rPr lang="ru-RU" baseline="0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806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Заключительный слайд. Вы не можете двигать группы графических объектов</a:t>
            </a:r>
            <a:r>
              <a:rPr lang="ru-RU" baseline="0" dirty="0" smtClean="0"/>
              <a:t> в углах слайда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Заключительный слайд. Вы не можете двигать группы графических объектов</a:t>
            </a:r>
            <a:r>
              <a:rPr lang="ru-RU" baseline="0" dirty="0" smtClean="0"/>
              <a:t> в углах слайда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слайд для текстовой информации. Информация внутри слайда примерная</a:t>
            </a:r>
            <a:r>
              <a:rPr lang="ru-RU" baseline="0" dirty="0" smtClean="0"/>
              <a:t> и может меняться в зависимости от факультета. </a:t>
            </a:r>
          </a:p>
          <a:p>
            <a:r>
              <a:rPr lang="ru-RU" baseline="0" dirty="0" smtClean="0"/>
              <a:t>Если информации много, не пытайтесь уместить все на один слайд.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*Вы не можете двигать группу объектов «шапка</a:t>
            </a:r>
            <a:r>
              <a:rPr lang="ru-RU" baseline="0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5031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слайд для текстовой информации. Информация внутри слайда примерная</a:t>
            </a:r>
            <a:r>
              <a:rPr lang="ru-RU" baseline="0" dirty="0" smtClean="0"/>
              <a:t> и может меняться в зависимости от факультета. </a:t>
            </a:r>
          </a:p>
          <a:p>
            <a:r>
              <a:rPr lang="ru-RU" baseline="0" dirty="0" smtClean="0"/>
              <a:t>Если информации много, не пытайтесь уместить все на один слайд.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*Вы не можете двигать группу объектов «шапка</a:t>
            </a:r>
            <a:r>
              <a:rPr lang="ru-RU" baseline="0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710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слайд для текстовой информации. Информация внутри слайда примерная</a:t>
            </a:r>
            <a:r>
              <a:rPr lang="ru-RU" baseline="0" dirty="0" smtClean="0"/>
              <a:t> и может меняться в зависимости от факультета. </a:t>
            </a:r>
          </a:p>
          <a:p>
            <a:r>
              <a:rPr lang="ru-RU" baseline="0" dirty="0" smtClean="0"/>
              <a:t>Если информации много, не пытайтесь уместить все на один слайд.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*Вы не можете двигать группу объектов «шапка</a:t>
            </a:r>
            <a:r>
              <a:rPr lang="ru-RU" baseline="0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слайд для текстовой информации. Информация внутри слайда примерная</a:t>
            </a:r>
            <a:r>
              <a:rPr lang="ru-RU" baseline="0" dirty="0" smtClean="0"/>
              <a:t> и может меняться в зависимости от факультета. </a:t>
            </a:r>
          </a:p>
          <a:p>
            <a:r>
              <a:rPr lang="ru-RU" baseline="0" dirty="0" smtClean="0"/>
              <a:t>Если информации много, не пытайтесь уместить все на один слайд.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*Вы не можете двигать группу объектов «шапка</a:t>
            </a:r>
            <a:r>
              <a:rPr lang="ru-RU" baseline="0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7314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направлений много и они не умещаются на одном слайде, то</a:t>
            </a:r>
            <a:r>
              <a:rPr lang="ru-RU" baseline="0" dirty="0" smtClean="0"/>
              <a:t> разделите информацию на 2 слайда, иначе таблица не будет удобной для восприятия.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*Вы не можете двигать группу объектов «шапка».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0423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слайд для текстовой информации. Информация внутри слайда примерная</a:t>
            </a:r>
            <a:r>
              <a:rPr lang="ru-RU" baseline="0" dirty="0" smtClean="0"/>
              <a:t> и может меняться в зависимости от факультета. </a:t>
            </a:r>
          </a:p>
          <a:p>
            <a:r>
              <a:rPr lang="ru-RU" baseline="0" dirty="0" smtClean="0"/>
              <a:t>Если информации много, не пытайтесь уместить все на один слайд.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*Вы не можете двигать группу объектов «шапка</a:t>
            </a:r>
            <a:r>
              <a:rPr lang="ru-RU" baseline="0" dirty="0" smtClean="0"/>
              <a:t>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7314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направлений много и они не умещаются на одном слайде, то</a:t>
            </a:r>
            <a:r>
              <a:rPr lang="ru-RU" baseline="0" dirty="0" smtClean="0"/>
              <a:t> разделите информацию на 2 слайда, иначе таблица не будет удобной для восприятия.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*Вы не можете двигать группу объектов «шапка».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7277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направлений много и они не умещаются на одном слайде, то</a:t>
            </a:r>
            <a:r>
              <a:rPr lang="ru-RU" baseline="0" dirty="0" smtClean="0"/>
              <a:t> разделите информацию на 2 слайда, иначе таблица не будет удобной для восприятия.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*Вы не можете двигать группу объектов «шапка».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7277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направлений много и они не умещаются на одном слайде, то</a:t>
            </a:r>
            <a:r>
              <a:rPr lang="ru-RU" baseline="0" dirty="0" smtClean="0"/>
              <a:t> разделите информацию на 2 слайда, иначе таблица не будет удобной для восприятия.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*Вы не можете двигать группу объектов «шапка».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95BB2-8ED2-49B5-97BD-289230D9C61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727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40"/>
          <p:cNvGrpSpPr/>
          <p:nvPr userDrawn="1"/>
        </p:nvGrpSpPr>
        <p:grpSpPr>
          <a:xfrm rot="18859144">
            <a:off x="-965002" y="4195622"/>
            <a:ext cx="1685830" cy="269502"/>
            <a:chOff x="1285869" y="1164432"/>
            <a:chExt cx="4700588" cy="1089818"/>
          </a:xfrm>
        </p:grpSpPr>
        <p:sp>
          <p:nvSpPr>
            <p:cNvPr id="42" name="Полилиния 41"/>
            <p:cNvSpPr/>
            <p:nvPr/>
          </p:nvSpPr>
          <p:spPr>
            <a:xfrm>
              <a:off x="1285869" y="1164432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1285869" y="1276351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1285869" y="1388270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1285869" y="1500189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олилиния 45"/>
            <p:cNvSpPr/>
            <p:nvPr/>
          </p:nvSpPr>
          <p:spPr>
            <a:xfrm>
              <a:off x="1285869" y="161210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олилиния 46"/>
            <p:cNvSpPr/>
            <p:nvPr/>
          </p:nvSpPr>
          <p:spPr>
            <a:xfrm>
              <a:off x="1285869" y="174545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7" name="Скругленный прямоугольник 16"/>
          <p:cNvSpPr/>
          <p:nvPr userDrawn="1"/>
        </p:nvSpPr>
        <p:spPr bwMode="auto">
          <a:xfrm rot="8164136">
            <a:off x="577113" y="4000737"/>
            <a:ext cx="2175662" cy="451156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66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 userDrawn="1"/>
        </p:nvSpPr>
        <p:spPr bwMode="auto">
          <a:xfrm rot="18957752">
            <a:off x="-182973" y="4183373"/>
            <a:ext cx="2545010" cy="33839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66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 bwMode="auto">
          <a:xfrm rot="8155788">
            <a:off x="-655209" y="4387345"/>
            <a:ext cx="2116548" cy="51826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кругленный прямоугольник 17"/>
          <p:cNvSpPr/>
          <p:nvPr userDrawn="1"/>
        </p:nvSpPr>
        <p:spPr bwMode="auto">
          <a:xfrm rot="8164136">
            <a:off x="-337471" y="4131724"/>
            <a:ext cx="748265" cy="201953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C0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кругленный прямоугольник 18"/>
          <p:cNvSpPr/>
          <p:nvPr userDrawn="1"/>
        </p:nvSpPr>
        <p:spPr bwMode="auto">
          <a:xfrm rot="18957752">
            <a:off x="990079" y="4782520"/>
            <a:ext cx="1295040" cy="451156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кругленный прямоугольник 19"/>
          <p:cNvSpPr/>
          <p:nvPr userDrawn="1"/>
        </p:nvSpPr>
        <p:spPr bwMode="auto">
          <a:xfrm rot="8164136">
            <a:off x="7305837" y="217013"/>
            <a:ext cx="2175662" cy="451156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66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кругленный прямоугольник 20"/>
          <p:cNvSpPr/>
          <p:nvPr userDrawn="1"/>
        </p:nvSpPr>
        <p:spPr bwMode="auto">
          <a:xfrm rot="18957752">
            <a:off x="6665659" y="453402"/>
            <a:ext cx="2427504" cy="33839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66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кругленный прямоугольник 21"/>
          <p:cNvSpPr/>
          <p:nvPr userDrawn="1"/>
        </p:nvSpPr>
        <p:spPr bwMode="auto">
          <a:xfrm rot="18977115">
            <a:off x="7801416" y="212635"/>
            <a:ext cx="2116548" cy="51826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кругленный прямоугольник 22"/>
          <p:cNvSpPr/>
          <p:nvPr userDrawn="1"/>
        </p:nvSpPr>
        <p:spPr bwMode="auto">
          <a:xfrm rot="8164136">
            <a:off x="7701715" y="-215835"/>
            <a:ext cx="1165988" cy="35143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2000">
                <a:srgbClr val="FF6600"/>
              </a:gs>
              <a:gs pos="100000">
                <a:srgbClr val="FFFF0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кругленный прямоугольник 23"/>
          <p:cNvSpPr/>
          <p:nvPr userDrawn="1"/>
        </p:nvSpPr>
        <p:spPr bwMode="auto">
          <a:xfrm rot="18957752">
            <a:off x="6404573" y="182843"/>
            <a:ext cx="1295040" cy="244266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кругленный прямоугольник 24"/>
          <p:cNvSpPr/>
          <p:nvPr userDrawn="1"/>
        </p:nvSpPr>
        <p:spPr bwMode="auto">
          <a:xfrm rot="18977115">
            <a:off x="5834183" y="399663"/>
            <a:ext cx="878672" cy="187596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кругленный прямоугольник 25"/>
          <p:cNvSpPr/>
          <p:nvPr userDrawn="1"/>
        </p:nvSpPr>
        <p:spPr bwMode="auto">
          <a:xfrm rot="8164136">
            <a:off x="8783489" y="585908"/>
            <a:ext cx="1165988" cy="15980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2000">
                <a:srgbClr val="FF6600"/>
              </a:gs>
              <a:gs pos="100000">
                <a:srgbClr val="FFFF0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7" name="Группа 26"/>
          <p:cNvGrpSpPr/>
          <p:nvPr userDrawn="1"/>
        </p:nvGrpSpPr>
        <p:grpSpPr>
          <a:xfrm rot="18859144">
            <a:off x="6914083" y="-671787"/>
            <a:ext cx="2909894" cy="654050"/>
            <a:chOff x="1285869" y="1164432"/>
            <a:chExt cx="4700588" cy="1089818"/>
          </a:xfrm>
        </p:grpSpPr>
        <p:sp>
          <p:nvSpPr>
            <p:cNvPr id="28" name="Полилиния 27"/>
            <p:cNvSpPr/>
            <p:nvPr/>
          </p:nvSpPr>
          <p:spPr>
            <a:xfrm>
              <a:off x="1285869" y="1164432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 w="127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1285869" y="1276351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 w="127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1285869" y="1388270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 w="127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1285869" y="1500189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 w="127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1285869" y="161210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 w="127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1285869" y="174545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 w="127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 userDrawn="1"/>
        </p:nvGrpSpPr>
        <p:grpSpPr>
          <a:xfrm rot="18859144">
            <a:off x="899303" y="4868082"/>
            <a:ext cx="2099459" cy="338047"/>
            <a:chOff x="1285869" y="1164432"/>
            <a:chExt cx="4700588" cy="1089818"/>
          </a:xfrm>
        </p:grpSpPr>
        <p:sp>
          <p:nvSpPr>
            <p:cNvPr id="35" name="Полилиния 34"/>
            <p:cNvSpPr/>
            <p:nvPr/>
          </p:nvSpPr>
          <p:spPr>
            <a:xfrm>
              <a:off x="1285869" y="1164432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1285869" y="1276351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1285869" y="1388270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1285869" y="1500189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1285869" y="161210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1285869" y="174545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 userDrawn="1"/>
        </p:nvGrpSpPr>
        <p:grpSpPr>
          <a:xfrm rot="18859144">
            <a:off x="8094271" y="1400784"/>
            <a:ext cx="2099459" cy="338047"/>
            <a:chOff x="1285869" y="1164432"/>
            <a:chExt cx="4700588" cy="1089818"/>
          </a:xfrm>
        </p:grpSpPr>
        <p:sp>
          <p:nvSpPr>
            <p:cNvPr id="49" name="Полилиния 48"/>
            <p:cNvSpPr/>
            <p:nvPr/>
          </p:nvSpPr>
          <p:spPr>
            <a:xfrm>
              <a:off x="1285869" y="1164432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олилиния 49"/>
            <p:cNvSpPr/>
            <p:nvPr/>
          </p:nvSpPr>
          <p:spPr>
            <a:xfrm>
              <a:off x="1285869" y="1276351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олилиния 50"/>
            <p:cNvSpPr/>
            <p:nvPr/>
          </p:nvSpPr>
          <p:spPr>
            <a:xfrm>
              <a:off x="1285869" y="1388270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олилиния 51"/>
            <p:cNvSpPr/>
            <p:nvPr/>
          </p:nvSpPr>
          <p:spPr>
            <a:xfrm>
              <a:off x="1285869" y="1500189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>
              <a:off x="1285869" y="161210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олилиния 53"/>
            <p:cNvSpPr/>
            <p:nvPr/>
          </p:nvSpPr>
          <p:spPr>
            <a:xfrm>
              <a:off x="1285869" y="1745457"/>
              <a:ext cx="4700588" cy="508793"/>
            </a:xfrm>
            <a:custGeom>
              <a:avLst/>
              <a:gdLst>
                <a:gd name="connsiteX0" fmla="*/ 0 w 4591050"/>
                <a:gd name="connsiteY0" fmla="*/ 18257 h 300038"/>
                <a:gd name="connsiteX1" fmla="*/ 323850 w 4591050"/>
                <a:gd name="connsiteY1" fmla="*/ 299244 h 300038"/>
                <a:gd name="connsiteX2" fmla="*/ 714375 w 4591050"/>
                <a:gd name="connsiteY2" fmla="*/ 23019 h 300038"/>
                <a:gd name="connsiteX3" fmla="*/ 1062037 w 4591050"/>
                <a:gd name="connsiteY3" fmla="*/ 299244 h 300038"/>
                <a:gd name="connsiteX4" fmla="*/ 1433512 w 4591050"/>
                <a:gd name="connsiteY4" fmla="*/ 18257 h 300038"/>
                <a:gd name="connsiteX5" fmla="*/ 1795462 w 4591050"/>
                <a:gd name="connsiteY5" fmla="*/ 299244 h 300038"/>
                <a:gd name="connsiteX6" fmla="*/ 2171700 w 4591050"/>
                <a:gd name="connsiteY6" fmla="*/ 23019 h 300038"/>
                <a:gd name="connsiteX7" fmla="*/ 2528887 w 4591050"/>
                <a:gd name="connsiteY7" fmla="*/ 294482 h 300038"/>
                <a:gd name="connsiteX8" fmla="*/ 2862262 w 4591050"/>
                <a:gd name="connsiteY8" fmla="*/ 23019 h 300038"/>
                <a:gd name="connsiteX9" fmla="*/ 3219450 w 4591050"/>
                <a:gd name="connsiteY9" fmla="*/ 294482 h 300038"/>
                <a:gd name="connsiteX10" fmla="*/ 3567112 w 4591050"/>
                <a:gd name="connsiteY10" fmla="*/ 18257 h 300038"/>
                <a:gd name="connsiteX11" fmla="*/ 3881437 w 4591050"/>
                <a:gd name="connsiteY11" fmla="*/ 294482 h 300038"/>
                <a:gd name="connsiteX12" fmla="*/ 4314825 w 4591050"/>
                <a:gd name="connsiteY12" fmla="*/ 3969 h 300038"/>
                <a:gd name="connsiteX13" fmla="*/ 4591050 w 4591050"/>
                <a:gd name="connsiteY13" fmla="*/ 270669 h 300038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6669 h 313531"/>
                <a:gd name="connsiteX1" fmla="*/ 323850 w 4705350"/>
                <a:gd name="connsiteY1" fmla="*/ 297656 h 313531"/>
                <a:gd name="connsiteX2" fmla="*/ 714375 w 4705350"/>
                <a:gd name="connsiteY2" fmla="*/ 21431 h 313531"/>
                <a:gd name="connsiteX3" fmla="*/ 1062037 w 4705350"/>
                <a:gd name="connsiteY3" fmla="*/ 297656 h 313531"/>
                <a:gd name="connsiteX4" fmla="*/ 1433512 w 4705350"/>
                <a:gd name="connsiteY4" fmla="*/ 16669 h 313531"/>
                <a:gd name="connsiteX5" fmla="*/ 1795462 w 4705350"/>
                <a:gd name="connsiteY5" fmla="*/ 297656 h 313531"/>
                <a:gd name="connsiteX6" fmla="*/ 2171700 w 4705350"/>
                <a:gd name="connsiteY6" fmla="*/ 21431 h 313531"/>
                <a:gd name="connsiteX7" fmla="*/ 2528887 w 4705350"/>
                <a:gd name="connsiteY7" fmla="*/ 292894 h 313531"/>
                <a:gd name="connsiteX8" fmla="*/ 2862262 w 4705350"/>
                <a:gd name="connsiteY8" fmla="*/ 21431 h 313531"/>
                <a:gd name="connsiteX9" fmla="*/ 3219450 w 4705350"/>
                <a:gd name="connsiteY9" fmla="*/ 292894 h 313531"/>
                <a:gd name="connsiteX10" fmla="*/ 3567112 w 4705350"/>
                <a:gd name="connsiteY10" fmla="*/ 16669 h 313531"/>
                <a:gd name="connsiteX11" fmla="*/ 3881437 w 4705350"/>
                <a:gd name="connsiteY11" fmla="*/ 292894 h 313531"/>
                <a:gd name="connsiteX12" fmla="*/ 4314825 w 4705350"/>
                <a:gd name="connsiteY12" fmla="*/ 2381 h 313531"/>
                <a:gd name="connsiteX13" fmla="*/ 4705350 w 4705350"/>
                <a:gd name="connsiteY13" fmla="*/ 307181 h 313531"/>
                <a:gd name="connsiteX0" fmla="*/ 0 w 4705350"/>
                <a:gd name="connsiteY0" fmla="*/ 11906 h 308768"/>
                <a:gd name="connsiteX1" fmla="*/ 323850 w 4705350"/>
                <a:gd name="connsiteY1" fmla="*/ 292893 h 308768"/>
                <a:gd name="connsiteX2" fmla="*/ 714375 w 4705350"/>
                <a:gd name="connsiteY2" fmla="*/ 16668 h 308768"/>
                <a:gd name="connsiteX3" fmla="*/ 1062037 w 4705350"/>
                <a:gd name="connsiteY3" fmla="*/ 292893 h 308768"/>
                <a:gd name="connsiteX4" fmla="*/ 1433512 w 4705350"/>
                <a:gd name="connsiteY4" fmla="*/ 11906 h 308768"/>
                <a:gd name="connsiteX5" fmla="*/ 1795462 w 4705350"/>
                <a:gd name="connsiteY5" fmla="*/ 292893 h 308768"/>
                <a:gd name="connsiteX6" fmla="*/ 2171700 w 4705350"/>
                <a:gd name="connsiteY6" fmla="*/ 16668 h 308768"/>
                <a:gd name="connsiteX7" fmla="*/ 2528887 w 4705350"/>
                <a:gd name="connsiteY7" fmla="*/ 288131 h 308768"/>
                <a:gd name="connsiteX8" fmla="*/ 2862262 w 4705350"/>
                <a:gd name="connsiteY8" fmla="*/ 16668 h 308768"/>
                <a:gd name="connsiteX9" fmla="*/ 3219450 w 4705350"/>
                <a:gd name="connsiteY9" fmla="*/ 288131 h 308768"/>
                <a:gd name="connsiteX10" fmla="*/ 3567112 w 4705350"/>
                <a:gd name="connsiteY10" fmla="*/ 11906 h 308768"/>
                <a:gd name="connsiteX11" fmla="*/ 3881437 w 4705350"/>
                <a:gd name="connsiteY11" fmla="*/ 288131 h 308768"/>
                <a:gd name="connsiteX12" fmla="*/ 4276725 w 4705350"/>
                <a:gd name="connsiteY12" fmla="*/ 2381 h 308768"/>
                <a:gd name="connsiteX13" fmla="*/ 4705350 w 4705350"/>
                <a:gd name="connsiteY13" fmla="*/ 302418 h 308768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57262 w 4600575"/>
                <a:gd name="connsiteY3" fmla="*/ 292893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95362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149"/>
                <a:gd name="connsiteX1" fmla="*/ 219075 w 4600575"/>
                <a:gd name="connsiteY1" fmla="*/ 292893 h 311149"/>
                <a:gd name="connsiteX2" fmla="*/ 609600 w 4600575"/>
                <a:gd name="connsiteY2" fmla="*/ 16668 h 311149"/>
                <a:gd name="connsiteX3" fmla="*/ 947737 w 4600575"/>
                <a:gd name="connsiteY3" fmla="*/ 307181 h 311149"/>
                <a:gd name="connsiteX4" fmla="*/ 1328737 w 4600575"/>
                <a:gd name="connsiteY4" fmla="*/ 11906 h 311149"/>
                <a:gd name="connsiteX5" fmla="*/ 1690687 w 4600575"/>
                <a:gd name="connsiteY5" fmla="*/ 292893 h 311149"/>
                <a:gd name="connsiteX6" fmla="*/ 2066925 w 4600575"/>
                <a:gd name="connsiteY6" fmla="*/ 16668 h 311149"/>
                <a:gd name="connsiteX7" fmla="*/ 2424112 w 4600575"/>
                <a:gd name="connsiteY7" fmla="*/ 288131 h 311149"/>
                <a:gd name="connsiteX8" fmla="*/ 2757487 w 4600575"/>
                <a:gd name="connsiteY8" fmla="*/ 16668 h 311149"/>
                <a:gd name="connsiteX9" fmla="*/ 3114675 w 4600575"/>
                <a:gd name="connsiteY9" fmla="*/ 288131 h 311149"/>
                <a:gd name="connsiteX10" fmla="*/ 3462337 w 4600575"/>
                <a:gd name="connsiteY10" fmla="*/ 11906 h 311149"/>
                <a:gd name="connsiteX11" fmla="*/ 3776662 w 4600575"/>
                <a:gd name="connsiteY11" fmla="*/ 288131 h 311149"/>
                <a:gd name="connsiteX12" fmla="*/ 4171950 w 4600575"/>
                <a:gd name="connsiteY12" fmla="*/ 2381 h 311149"/>
                <a:gd name="connsiteX13" fmla="*/ 4600575 w 4600575"/>
                <a:gd name="connsiteY13" fmla="*/ 302418 h 311149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57487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14675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462337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6206 h 311943"/>
                <a:gd name="connsiteX1" fmla="*/ 219075 w 4600575"/>
                <a:gd name="connsiteY1" fmla="*/ 292893 h 311943"/>
                <a:gd name="connsiteX2" fmla="*/ 590550 w 4600575"/>
                <a:gd name="connsiteY2" fmla="*/ 11905 h 311943"/>
                <a:gd name="connsiteX3" fmla="*/ 947737 w 4600575"/>
                <a:gd name="connsiteY3" fmla="*/ 307181 h 311943"/>
                <a:gd name="connsiteX4" fmla="*/ 1328737 w 4600575"/>
                <a:gd name="connsiteY4" fmla="*/ 11906 h 311943"/>
                <a:gd name="connsiteX5" fmla="*/ 1690687 w 4600575"/>
                <a:gd name="connsiteY5" fmla="*/ 292893 h 311943"/>
                <a:gd name="connsiteX6" fmla="*/ 2066925 w 4600575"/>
                <a:gd name="connsiteY6" fmla="*/ 16668 h 311943"/>
                <a:gd name="connsiteX7" fmla="*/ 2424112 w 4600575"/>
                <a:gd name="connsiteY7" fmla="*/ 288131 h 311943"/>
                <a:gd name="connsiteX8" fmla="*/ 2781299 w 4600575"/>
                <a:gd name="connsiteY8" fmla="*/ 16668 h 311943"/>
                <a:gd name="connsiteX9" fmla="*/ 3167063 w 4600575"/>
                <a:gd name="connsiteY9" fmla="*/ 288131 h 311943"/>
                <a:gd name="connsiteX10" fmla="*/ 3505199 w 4600575"/>
                <a:gd name="connsiteY10" fmla="*/ 11906 h 311943"/>
                <a:gd name="connsiteX11" fmla="*/ 3776662 w 4600575"/>
                <a:gd name="connsiteY11" fmla="*/ 288131 h 311943"/>
                <a:gd name="connsiteX12" fmla="*/ 4171950 w 4600575"/>
                <a:gd name="connsiteY12" fmla="*/ 2381 h 311943"/>
                <a:gd name="connsiteX13" fmla="*/ 4600575 w 4600575"/>
                <a:gd name="connsiteY13" fmla="*/ 302418 h 311943"/>
                <a:gd name="connsiteX0" fmla="*/ 0 w 4600575"/>
                <a:gd name="connsiteY0" fmla="*/ 129381 h 315118"/>
                <a:gd name="connsiteX1" fmla="*/ 219075 w 4600575"/>
                <a:gd name="connsiteY1" fmla="*/ 296068 h 315118"/>
                <a:gd name="connsiteX2" fmla="*/ 590550 w 4600575"/>
                <a:gd name="connsiteY2" fmla="*/ 15080 h 315118"/>
                <a:gd name="connsiteX3" fmla="*/ 947737 w 4600575"/>
                <a:gd name="connsiteY3" fmla="*/ 310356 h 315118"/>
                <a:gd name="connsiteX4" fmla="*/ 1328737 w 4600575"/>
                <a:gd name="connsiteY4" fmla="*/ 15081 h 315118"/>
                <a:gd name="connsiteX5" fmla="*/ 1690687 w 4600575"/>
                <a:gd name="connsiteY5" fmla="*/ 296068 h 315118"/>
                <a:gd name="connsiteX6" fmla="*/ 2066925 w 4600575"/>
                <a:gd name="connsiteY6" fmla="*/ 19843 h 315118"/>
                <a:gd name="connsiteX7" fmla="*/ 2424112 w 4600575"/>
                <a:gd name="connsiteY7" fmla="*/ 291306 h 315118"/>
                <a:gd name="connsiteX8" fmla="*/ 2781299 w 4600575"/>
                <a:gd name="connsiteY8" fmla="*/ 19843 h 315118"/>
                <a:gd name="connsiteX9" fmla="*/ 3167063 w 4600575"/>
                <a:gd name="connsiteY9" fmla="*/ 291306 h 315118"/>
                <a:gd name="connsiteX10" fmla="*/ 3505199 w 4600575"/>
                <a:gd name="connsiteY10" fmla="*/ 15081 h 315118"/>
                <a:gd name="connsiteX11" fmla="*/ 3852862 w 4600575"/>
                <a:gd name="connsiteY11" fmla="*/ 272256 h 315118"/>
                <a:gd name="connsiteX12" fmla="*/ 4171950 w 4600575"/>
                <a:gd name="connsiteY12" fmla="*/ 5556 h 315118"/>
                <a:gd name="connsiteX13" fmla="*/ 4600575 w 4600575"/>
                <a:gd name="connsiteY13" fmla="*/ 305593 h 315118"/>
                <a:gd name="connsiteX0" fmla="*/ 0 w 4567238"/>
                <a:gd name="connsiteY0" fmla="*/ 124619 h 310356"/>
                <a:gd name="connsiteX1" fmla="*/ 219075 w 4567238"/>
                <a:gd name="connsiteY1" fmla="*/ 291306 h 310356"/>
                <a:gd name="connsiteX2" fmla="*/ 590550 w 4567238"/>
                <a:gd name="connsiteY2" fmla="*/ 10318 h 310356"/>
                <a:gd name="connsiteX3" fmla="*/ 947737 w 4567238"/>
                <a:gd name="connsiteY3" fmla="*/ 305594 h 310356"/>
                <a:gd name="connsiteX4" fmla="*/ 1328737 w 4567238"/>
                <a:gd name="connsiteY4" fmla="*/ 10319 h 310356"/>
                <a:gd name="connsiteX5" fmla="*/ 1690687 w 4567238"/>
                <a:gd name="connsiteY5" fmla="*/ 291306 h 310356"/>
                <a:gd name="connsiteX6" fmla="*/ 2066925 w 4567238"/>
                <a:gd name="connsiteY6" fmla="*/ 15081 h 310356"/>
                <a:gd name="connsiteX7" fmla="*/ 2424112 w 4567238"/>
                <a:gd name="connsiteY7" fmla="*/ 286544 h 310356"/>
                <a:gd name="connsiteX8" fmla="*/ 2781299 w 4567238"/>
                <a:gd name="connsiteY8" fmla="*/ 15081 h 310356"/>
                <a:gd name="connsiteX9" fmla="*/ 3167063 w 4567238"/>
                <a:gd name="connsiteY9" fmla="*/ 286544 h 310356"/>
                <a:gd name="connsiteX10" fmla="*/ 3505199 w 4567238"/>
                <a:gd name="connsiteY10" fmla="*/ 10319 h 310356"/>
                <a:gd name="connsiteX11" fmla="*/ 3852862 w 4567238"/>
                <a:gd name="connsiteY11" fmla="*/ 267494 h 310356"/>
                <a:gd name="connsiteX12" fmla="*/ 4171950 w 4567238"/>
                <a:gd name="connsiteY12" fmla="*/ 794 h 310356"/>
                <a:gd name="connsiteX13" fmla="*/ 4567238 w 4567238"/>
                <a:gd name="connsiteY13" fmla="*/ 272256 h 310356"/>
                <a:gd name="connsiteX0" fmla="*/ 0 w 4591051"/>
                <a:gd name="connsiteY0" fmla="*/ 138113 h 323850"/>
                <a:gd name="connsiteX1" fmla="*/ 219075 w 4591051"/>
                <a:gd name="connsiteY1" fmla="*/ 304800 h 323850"/>
                <a:gd name="connsiteX2" fmla="*/ 590550 w 4591051"/>
                <a:gd name="connsiteY2" fmla="*/ 23812 h 323850"/>
                <a:gd name="connsiteX3" fmla="*/ 947737 w 4591051"/>
                <a:gd name="connsiteY3" fmla="*/ 319088 h 323850"/>
                <a:gd name="connsiteX4" fmla="*/ 1328737 w 4591051"/>
                <a:gd name="connsiteY4" fmla="*/ 23813 h 323850"/>
                <a:gd name="connsiteX5" fmla="*/ 1690687 w 4591051"/>
                <a:gd name="connsiteY5" fmla="*/ 304800 h 323850"/>
                <a:gd name="connsiteX6" fmla="*/ 2066925 w 4591051"/>
                <a:gd name="connsiteY6" fmla="*/ 28575 h 323850"/>
                <a:gd name="connsiteX7" fmla="*/ 2424112 w 4591051"/>
                <a:gd name="connsiteY7" fmla="*/ 300038 h 323850"/>
                <a:gd name="connsiteX8" fmla="*/ 2781299 w 4591051"/>
                <a:gd name="connsiteY8" fmla="*/ 28575 h 323850"/>
                <a:gd name="connsiteX9" fmla="*/ 3167063 w 4591051"/>
                <a:gd name="connsiteY9" fmla="*/ 300038 h 323850"/>
                <a:gd name="connsiteX10" fmla="*/ 3505199 w 4591051"/>
                <a:gd name="connsiteY10" fmla="*/ 23813 h 323850"/>
                <a:gd name="connsiteX11" fmla="*/ 3852862 w 4591051"/>
                <a:gd name="connsiteY11" fmla="*/ 280988 h 323850"/>
                <a:gd name="connsiteX12" fmla="*/ 4171950 w 4591051"/>
                <a:gd name="connsiteY12" fmla="*/ 14288 h 323850"/>
                <a:gd name="connsiteX13" fmla="*/ 4591051 w 4591051"/>
                <a:gd name="connsiteY13" fmla="*/ 195262 h 323850"/>
                <a:gd name="connsiteX0" fmla="*/ 0 w 4591051"/>
                <a:gd name="connsiteY0" fmla="*/ 138113 h 492124"/>
                <a:gd name="connsiteX1" fmla="*/ 219075 w 4591051"/>
                <a:gd name="connsiteY1" fmla="*/ 304800 h 492124"/>
                <a:gd name="connsiteX2" fmla="*/ 590550 w 4591051"/>
                <a:gd name="connsiteY2" fmla="*/ 23812 h 492124"/>
                <a:gd name="connsiteX3" fmla="*/ 947737 w 4591051"/>
                <a:gd name="connsiteY3" fmla="*/ 319088 h 492124"/>
                <a:gd name="connsiteX4" fmla="*/ 1328737 w 4591051"/>
                <a:gd name="connsiteY4" fmla="*/ 23813 h 492124"/>
                <a:gd name="connsiteX5" fmla="*/ 1690687 w 4591051"/>
                <a:gd name="connsiteY5" fmla="*/ 304800 h 492124"/>
                <a:gd name="connsiteX6" fmla="*/ 2066925 w 4591051"/>
                <a:gd name="connsiteY6" fmla="*/ 28575 h 492124"/>
                <a:gd name="connsiteX7" fmla="*/ 2424112 w 4591051"/>
                <a:gd name="connsiteY7" fmla="*/ 300038 h 492124"/>
                <a:gd name="connsiteX8" fmla="*/ 2781299 w 4591051"/>
                <a:gd name="connsiteY8" fmla="*/ 28575 h 492124"/>
                <a:gd name="connsiteX9" fmla="*/ 3167063 w 4591051"/>
                <a:gd name="connsiteY9" fmla="*/ 300038 h 492124"/>
                <a:gd name="connsiteX10" fmla="*/ 3505199 w 4591051"/>
                <a:gd name="connsiteY10" fmla="*/ 23813 h 492124"/>
                <a:gd name="connsiteX11" fmla="*/ 3852862 w 4591051"/>
                <a:gd name="connsiteY11" fmla="*/ 280988 h 492124"/>
                <a:gd name="connsiteX12" fmla="*/ 4171950 w 4591051"/>
                <a:gd name="connsiteY12" fmla="*/ 14288 h 492124"/>
                <a:gd name="connsiteX13" fmla="*/ 4591051 w 4591051"/>
                <a:gd name="connsiteY13" fmla="*/ 195262 h 492124"/>
                <a:gd name="connsiteX0" fmla="*/ 0 w 4700588"/>
                <a:gd name="connsiteY0" fmla="*/ 140494 h 480218"/>
                <a:gd name="connsiteX1" fmla="*/ 219075 w 4700588"/>
                <a:gd name="connsiteY1" fmla="*/ 307181 h 480218"/>
                <a:gd name="connsiteX2" fmla="*/ 590550 w 4700588"/>
                <a:gd name="connsiteY2" fmla="*/ 26193 h 480218"/>
                <a:gd name="connsiteX3" fmla="*/ 947737 w 4700588"/>
                <a:gd name="connsiteY3" fmla="*/ 321469 h 480218"/>
                <a:gd name="connsiteX4" fmla="*/ 1328737 w 4700588"/>
                <a:gd name="connsiteY4" fmla="*/ 26194 h 480218"/>
                <a:gd name="connsiteX5" fmla="*/ 1690687 w 4700588"/>
                <a:gd name="connsiteY5" fmla="*/ 307181 h 480218"/>
                <a:gd name="connsiteX6" fmla="*/ 2066925 w 4700588"/>
                <a:gd name="connsiteY6" fmla="*/ 30956 h 480218"/>
                <a:gd name="connsiteX7" fmla="*/ 2424112 w 4700588"/>
                <a:gd name="connsiteY7" fmla="*/ 302419 h 480218"/>
                <a:gd name="connsiteX8" fmla="*/ 2781299 w 4700588"/>
                <a:gd name="connsiteY8" fmla="*/ 30956 h 480218"/>
                <a:gd name="connsiteX9" fmla="*/ 3167063 w 4700588"/>
                <a:gd name="connsiteY9" fmla="*/ 302419 h 480218"/>
                <a:gd name="connsiteX10" fmla="*/ 3505199 w 4700588"/>
                <a:gd name="connsiteY10" fmla="*/ 26194 h 480218"/>
                <a:gd name="connsiteX11" fmla="*/ 3852862 w 4700588"/>
                <a:gd name="connsiteY11" fmla="*/ 283369 h 480218"/>
                <a:gd name="connsiteX12" fmla="*/ 4171950 w 4700588"/>
                <a:gd name="connsiteY12" fmla="*/ 16669 h 480218"/>
                <a:gd name="connsiteX13" fmla="*/ 4700588 w 4700588"/>
                <a:gd name="connsiteY13" fmla="*/ 183356 h 480218"/>
                <a:gd name="connsiteX0" fmla="*/ 0 w 4700588"/>
                <a:gd name="connsiteY0" fmla="*/ 140494 h 508793"/>
                <a:gd name="connsiteX1" fmla="*/ 219075 w 4700588"/>
                <a:gd name="connsiteY1" fmla="*/ 307181 h 508793"/>
                <a:gd name="connsiteX2" fmla="*/ 590550 w 4700588"/>
                <a:gd name="connsiteY2" fmla="*/ 26193 h 508793"/>
                <a:gd name="connsiteX3" fmla="*/ 947737 w 4700588"/>
                <a:gd name="connsiteY3" fmla="*/ 321469 h 508793"/>
                <a:gd name="connsiteX4" fmla="*/ 1328737 w 4700588"/>
                <a:gd name="connsiteY4" fmla="*/ 26194 h 508793"/>
                <a:gd name="connsiteX5" fmla="*/ 1690687 w 4700588"/>
                <a:gd name="connsiteY5" fmla="*/ 307181 h 508793"/>
                <a:gd name="connsiteX6" fmla="*/ 2066925 w 4700588"/>
                <a:gd name="connsiteY6" fmla="*/ 30956 h 508793"/>
                <a:gd name="connsiteX7" fmla="*/ 2424112 w 4700588"/>
                <a:gd name="connsiteY7" fmla="*/ 302419 h 508793"/>
                <a:gd name="connsiteX8" fmla="*/ 2781299 w 4700588"/>
                <a:gd name="connsiteY8" fmla="*/ 30956 h 508793"/>
                <a:gd name="connsiteX9" fmla="*/ 3167063 w 4700588"/>
                <a:gd name="connsiteY9" fmla="*/ 302419 h 508793"/>
                <a:gd name="connsiteX10" fmla="*/ 3505199 w 4700588"/>
                <a:gd name="connsiteY10" fmla="*/ 26194 h 508793"/>
                <a:gd name="connsiteX11" fmla="*/ 3852862 w 4700588"/>
                <a:gd name="connsiteY11" fmla="*/ 283369 h 508793"/>
                <a:gd name="connsiteX12" fmla="*/ 4171950 w 4700588"/>
                <a:gd name="connsiteY12" fmla="*/ 16669 h 508793"/>
                <a:gd name="connsiteX13" fmla="*/ 4700588 w 4700588"/>
                <a:gd name="connsiteY13" fmla="*/ 183356 h 508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00588" h="508793">
                  <a:moveTo>
                    <a:pt x="0" y="140494"/>
                  </a:moveTo>
                  <a:cubicBezTo>
                    <a:pt x="30956" y="199628"/>
                    <a:pt x="120650" y="326231"/>
                    <a:pt x="219075" y="307181"/>
                  </a:cubicBezTo>
                  <a:cubicBezTo>
                    <a:pt x="317500" y="288131"/>
                    <a:pt x="469106" y="23812"/>
                    <a:pt x="590550" y="26193"/>
                  </a:cubicBezTo>
                  <a:cubicBezTo>
                    <a:pt x="711994" y="28574"/>
                    <a:pt x="824706" y="321469"/>
                    <a:pt x="947737" y="321469"/>
                  </a:cubicBezTo>
                  <a:cubicBezTo>
                    <a:pt x="1070768" y="321469"/>
                    <a:pt x="1204912" y="28575"/>
                    <a:pt x="1328737" y="26194"/>
                  </a:cubicBezTo>
                  <a:cubicBezTo>
                    <a:pt x="1452562" y="23813"/>
                    <a:pt x="1567656" y="306387"/>
                    <a:pt x="1690687" y="307181"/>
                  </a:cubicBezTo>
                  <a:cubicBezTo>
                    <a:pt x="1813718" y="307975"/>
                    <a:pt x="1944688" y="31750"/>
                    <a:pt x="2066925" y="30956"/>
                  </a:cubicBezTo>
                  <a:cubicBezTo>
                    <a:pt x="2189162" y="30162"/>
                    <a:pt x="2305050" y="302419"/>
                    <a:pt x="2424112" y="302419"/>
                  </a:cubicBezTo>
                  <a:cubicBezTo>
                    <a:pt x="2543174" y="302419"/>
                    <a:pt x="2657474" y="30956"/>
                    <a:pt x="2781299" y="30956"/>
                  </a:cubicBezTo>
                  <a:cubicBezTo>
                    <a:pt x="2905124" y="30956"/>
                    <a:pt x="3046413" y="303213"/>
                    <a:pt x="3167063" y="302419"/>
                  </a:cubicBezTo>
                  <a:cubicBezTo>
                    <a:pt x="3287713" y="301625"/>
                    <a:pt x="3390899" y="29369"/>
                    <a:pt x="3505199" y="26194"/>
                  </a:cubicBezTo>
                  <a:cubicBezTo>
                    <a:pt x="3619499" y="23019"/>
                    <a:pt x="3741737" y="284956"/>
                    <a:pt x="3852862" y="283369"/>
                  </a:cubicBezTo>
                  <a:cubicBezTo>
                    <a:pt x="3963987" y="281782"/>
                    <a:pt x="4030662" y="33338"/>
                    <a:pt x="4171950" y="16669"/>
                  </a:cubicBezTo>
                  <a:cubicBezTo>
                    <a:pt x="4313238" y="0"/>
                    <a:pt x="4510088" y="508793"/>
                    <a:pt x="4700588" y="183356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5" name="Скругленный прямоугольник 54"/>
          <p:cNvSpPr/>
          <p:nvPr userDrawn="1"/>
        </p:nvSpPr>
        <p:spPr bwMode="auto">
          <a:xfrm rot="18977115">
            <a:off x="2511434" y="4591736"/>
            <a:ext cx="878672" cy="187596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 bwMode="auto">
          <a:xfrm>
            <a:off x="0" y="0"/>
            <a:ext cx="9144000" cy="900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 bwMode="auto">
          <a:xfrm rot="10800000">
            <a:off x="5404202" y="766325"/>
            <a:ext cx="3853309" cy="216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 bwMode="auto">
          <a:xfrm flipH="1">
            <a:off x="-75674" y="886230"/>
            <a:ext cx="8751361" cy="7232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777"/>
            <a:ext cx="8229600" cy="702111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460375" y="1279525"/>
            <a:ext cx="8229600" cy="3633788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сновной 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2"/>
          <p:cNvSpPr>
            <a:spLocks noGrp="1"/>
          </p:cNvSpPr>
          <p:nvPr>
            <p:ph type="body" idx="1"/>
          </p:nvPr>
        </p:nvSpPr>
        <p:spPr>
          <a:xfrm>
            <a:off x="457200" y="1245933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725754"/>
            <a:ext cx="4040188" cy="31993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245933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725754"/>
            <a:ext cx="4041775" cy="31993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0" y="0"/>
            <a:ext cx="9144000" cy="900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 userDrawn="1"/>
        </p:nvSpPr>
        <p:spPr bwMode="auto">
          <a:xfrm rot="10800000">
            <a:off x="5404202" y="766325"/>
            <a:ext cx="3853309" cy="216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 userDrawn="1"/>
        </p:nvSpPr>
        <p:spPr bwMode="auto">
          <a:xfrm flipH="1">
            <a:off x="-75674" y="886230"/>
            <a:ext cx="8751361" cy="7232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457200" y="98777"/>
            <a:ext cx="8229600" cy="702111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ля рисунков/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 bwMode="auto">
          <a:xfrm rot="5400000" flipH="1">
            <a:off x="-2023020" y="2023022"/>
            <a:ext cx="5143500" cy="1097459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 bwMode="auto">
          <a:xfrm rot="5400000">
            <a:off x="-920923" y="3206876"/>
            <a:ext cx="3960000" cy="216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 bwMode="auto">
          <a:xfrm rot="5400000">
            <a:off x="-1080428" y="1983393"/>
            <a:ext cx="4320000" cy="6985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одержимое 16"/>
          <p:cNvSpPr>
            <a:spLocks noGrp="1"/>
          </p:cNvSpPr>
          <p:nvPr>
            <p:ph sz="quarter" idx="10"/>
          </p:nvPr>
        </p:nvSpPr>
        <p:spPr>
          <a:xfrm>
            <a:off x="1255713" y="396875"/>
            <a:ext cx="7421562" cy="44084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 для рисунков/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 bwMode="auto">
          <a:xfrm rot="5400000" flipH="1">
            <a:off x="-2111306" y="2111308"/>
            <a:ext cx="5143500" cy="920888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 bwMode="auto">
          <a:xfrm rot="5400000">
            <a:off x="-1097493" y="3206876"/>
            <a:ext cx="3960000" cy="216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 bwMode="auto">
          <a:xfrm rot="5400000">
            <a:off x="-1256998" y="1983393"/>
            <a:ext cx="4320000" cy="6985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1"/>
          </p:nvPr>
        </p:nvSpPr>
        <p:spPr>
          <a:xfrm>
            <a:off x="1141954" y="201299"/>
            <a:ext cx="2520000" cy="152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Рисунок 9"/>
          <p:cNvSpPr>
            <a:spLocks noGrp="1"/>
          </p:cNvSpPr>
          <p:nvPr>
            <p:ph type="pic" sz="quarter" idx="12"/>
          </p:nvPr>
        </p:nvSpPr>
        <p:spPr>
          <a:xfrm>
            <a:off x="3771378" y="201299"/>
            <a:ext cx="2520000" cy="1520300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Рисунок 9"/>
          <p:cNvSpPr>
            <a:spLocks noGrp="1"/>
          </p:cNvSpPr>
          <p:nvPr>
            <p:ph type="pic" sz="quarter" idx="13"/>
          </p:nvPr>
        </p:nvSpPr>
        <p:spPr>
          <a:xfrm>
            <a:off x="6400803" y="201299"/>
            <a:ext cx="2520000" cy="1520300"/>
          </a:xfrm>
        </p:spPr>
        <p:txBody>
          <a:bodyPr/>
          <a:lstStyle/>
          <a:p>
            <a:endParaRPr lang="ru-RU"/>
          </a:p>
        </p:txBody>
      </p:sp>
      <p:sp>
        <p:nvSpPr>
          <p:cNvPr id="13" name="Рисунок 9"/>
          <p:cNvSpPr>
            <a:spLocks noGrp="1"/>
          </p:cNvSpPr>
          <p:nvPr>
            <p:ph type="pic" sz="quarter" idx="14"/>
          </p:nvPr>
        </p:nvSpPr>
        <p:spPr>
          <a:xfrm>
            <a:off x="1141954" y="1840919"/>
            <a:ext cx="2520000" cy="152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4" name="Рисунок 9"/>
          <p:cNvSpPr>
            <a:spLocks noGrp="1"/>
          </p:cNvSpPr>
          <p:nvPr>
            <p:ph type="pic" sz="quarter" idx="15"/>
          </p:nvPr>
        </p:nvSpPr>
        <p:spPr>
          <a:xfrm>
            <a:off x="3771378" y="1840919"/>
            <a:ext cx="2520000" cy="15203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Рисунок 9"/>
          <p:cNvSpPr>
            <a:spLocks noGrp="1"/>
          </p:cNvSpPr>
          <p:nvPr>
            <p:ph type="pic" sz="quarter" idx="16"/>
          </p:nvPr>
        </p:nvSpPr>
        <p:spPr>
          <a:xfrm>
            <a:off x="6400803" y="1840919"/>
            <a:ext cx="2520000" cy="1520300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Рисунок 9"/>
          <p:cNvSpPr>
            <a:spLocks noGrp="1"/>
          </p:cNvSpPr>
          <p:nvPr>
            <p:ph type="pic" sz="quarter" idx="17"/>
          </p:nvPr>
        </p:nvSpPr>
        <p:spPr>
          <a:xfrm>
            <a:off x="1141954" y="3497080"/>
            <a:ext cx="2520000" cy="15203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8" name="Рисунок 9"/>
          <p:cNvSpPr>
            <a:spLocks noGrp="1"/>
          </p:cNvSpPr>
          <p:nvPr>
            <p:ph type="pic" sz="quarter" idx="18"/>
          </p:nvPr>
        </p:nvSpPr>
        <p:spPr>
          <a:xfrm>
            <a:off x="3771378" y="3497080"/>
            <a:ext cx="2520000" cy="152030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Рисунок 9"/>
          <p:cNvSpPr>
            <a:spLocks noGrp="1"/>
          </p:cNvSpPr>
          <p:nvPr>
            <p:ph type="pic" sz="quarter" idx="19"/>
          </p:nvPr>
        </p:nvSpPr>
        <p:spPr>
          <a:xfrm>
            <a:off x="6400803" y="3497080"/>
            <a:ext cx="2520000" cy="15203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1172953"/>
            <a:ext cx="3008313" cy="7334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166648"/>
            <a:ext cx="5111750" cy="3821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906382"/>
            <a:ext cx="3008313" cy="30692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Прямоугольник 11"/>
          <p:cNvSpPr/>
          <p:nvPr userDrawn="1"/>
        </p:nvSpPr>
        <p:spPr bwMode="auto">
          <a:xfrm>
            <a:off x="0" y="0"/>
            <a:ext cx="9144000" cy="900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 userDrawn="1"/>
        </p:nvSpPr>
        <p:spPr bwMode="auto">
          <a:xfrm rot="10800000">
            <a:off x="5404202" y="766325"/>
            <a:ext cx="3853309" cy="216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 userDrawn="1"/>
        </p:nvSpPr>
        <p:spPr bwMode="auto">
          <a:xfrm flipH="1">
            <a:off x="-75674" y="886230"/>
            <a:ext cx="8751361" cy="7232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457200" y="98777"/>
            <a:ext cx="8229600" cy="702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000" b="1">
                <a:solidFill>
                  <a:srgbClr val="002060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сновной 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 bwMode="auto">
          <a:xfrm>
            <a:off x="0" y="0"/>
            <a:ext cx="9144000" cy="900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 bwMode="auto">
          <a:xfrm rot="10800000">
            <a:off x="5404202" y="766325"/>
            <a:ext cx="3853309" cy="216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2060"/>
              </a:gs>
              <a:gs pos="100000">
                <a:srgbClr val="660066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 bwMode="auto">
          <a:xfrm flipH="1">
            <a:off x="-75674" y="886230"/>
            <a:ext cx="8751361" cy="7232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9900"/>
              </a:gs>
              <a:gs pos="100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777"/>
            <a:ext cx="8229600" cy="702111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2402664" y="1217099"/>
            <a:ext cx="6457556" cy="3758498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Рисунок 9"/>
          <p:cNvSpPr>
            <a:spLocks noGrp="1"/>
          </p:cNvSpPr>
          <p:nvPr>
            <p:ph type="pic" sz="quarter" idx="11"/>
          </p:nvPr>
        </p:nvSpPr>
        <p:spPr>
          <a:xfrm>
            <a:off x="202329" y="1217099"/>
            <a:ext cx="2080518" cy="11855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Рисунок 9"/>
          <p:cNvSpPr>
            <a:spLocks noGrp="1"/>
          </p:cNvSpPr>
          <p:nvPr>
            <p:ph type="pic" sz="quarter" idx="14"/>
          </p:nvPr>
        </p:nvSpPr>
        <p:spPr>
          <a:xfrm>
            <a:off x="202329" y="2509877"/>
            <a:ext cx="2080518" cy="11855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9"/>
          <p:cNvSpPr>
            <a:spLocks noGrp="1"/>
          </p:cNvSpPr>
          <p:nvPr>
            <p:ph type="pic" sz="quarter" idx="17"/>
          </p:nvPr>
        </p:nvSpPr>
        <p:spPr>
          <a:xfrm>
            <a:off x="202329" y="3775053"/>
            <a:ext cx="2080518" cy="118557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4" r:id="rId3"/>
    <p:sldLayoutId id="2147483673" r:id="rId4"/>
    <p:sldLayoutId id="2147483675" r:id="rId5"/>
    <p:sldLayoutId id="2147483668" r:id="rId6"/>
    <p:sldLayoutId id="2147483676" r:id="rId7"/>
    <p:sldLayoutId id="2147483666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57436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460" y="1799526"/>
            <a:ext cx="8214360" cy="1333639"/>
          </a:xfrm>
        </p:spPr>
        <p:txBody>
          <a:bodyPr>
            <a:noAutofit/>
          </a:bodyPr>
          <a:lstStyle/>
          <a:p>
            <a:r>
              <a:rPr lang="ru-RU" sz="3200" dirty="0"/>
              <a:t>Анализ </a:t>
            </a:r>
            <a:r>
              <a:rPr lang="ru-RU" sz="3200" dirty="0" err="1" smtClean="0"/>
              <a:t>подпроцессов</a:t>
            </a:r>
            <a:r>
              <a:rPr lang="ru-RU" sz="32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spc="-70" dirty="0" smtClean="0"/>
              <a:t>«Проектирование и разработка программ ДПО»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и «Реализация программ ДПО»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06470" y="3543299"/>
            <a:ext cx="4128247" cy="1344707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Комаров Павел Валерьевич</a:t>
            </a:r>
            <a:endParaRPr lang="en-US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декан факультета дополнительного образования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99433" y="389057"/>
            <a:ext cx="5597950" cy="1008063"/>
            <a:chOff x="399433" y="389057"/>
            <a:chExt cx="5597950" cy="1008063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263529" y="554534"/>
              <a:ext cx="473385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900" dirty="0" smtClean="0">
                  <a:solidFill>
                    <a:srgbClr val="002060"/>
                  </a:solidFill>
                </a:rPr>
                <a:t>ФГБОУ ВО «Липецкий государственный</a:t>
              </a:r>
            </a:p>
            <a:p>
              <a:r>
                <a:rPr lang="ru-RU" sz="1900" dirty="0" smtClean="0">
                  <a:solidFill>
                    <a:srgbClr val="002060"/>
                  </a:solidFill>
                </a:rPr>
                <a:t>технический университет»</a:t>
              </a:r>
            </a:p>
          </p:txBody>
        </p:sp>
        <p:pic>
          <p:nvPicPr>
            <p:cNvPr id="19" name="Picture 2" descr="C:\Users\useer\Documents\СИМВОЛИКА ЛГТУ\Логотип ЛГТУ\ЛГТУ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433" y="389057"/>
              <a:ext cx="731838" cy="1008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1639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945" y="98777"/>
            <a:ext cx="8891239" cy="702111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РЕАЛИЗАЦИЯ ПРОГРАММ  ДПО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91489740"/>
              </p:ext>
            </p:extLst>
          </p:nvPr>
        </p:nvGraphicFramePr>
        <p:xfrm>
          <a:off x="359279" y="1236205"/>
          <a:ext cx="8289662" cy="3321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33"/>
                <a:gridCol w="1559361"/>
                <a:gridCol w="1316974"/>
                <a:gridCol w="1308894"/>
              </a:tblGrid>
              <a:tr h="4469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обучающихся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2019 год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2020 год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 год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1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Дополнительное профессиональное обучение профессорско-преподавательского состава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288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1447 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262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 повышение квалификации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1352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         профессиональная переподготовка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Дополнительное профессиональное обучение работников предприятий и организаций региона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328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428 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313 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9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 повышение квалификации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         профессиональная переподготовка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351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945" y="98777"/>
            <a:ext cx="8891239" cy="702111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РЕАЛИЗАЦИЯ ПРОГРАММ  ДПО 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1243387"/>
              </p:ext>
            </p:extLst>
          </p:nvPr>
        </p:nvGraphicFramePr>
        <p:xfrm>
          <a:off x="355275" y="1077477"/>
          <a:ext cx="8404328" cy="3904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7932"/>
                <a:gridCol w="1146574"/>
                <a:gridCol w="1219911"/>
                <a:gridCol w="1219911"/>
              </a:tblGrid>
              <a:tr h="184552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показателей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</a:t>
                      </a:r>
                      <a:r>
                        <a:rPr lang="ru-RU" sz="1000" dirty="0" smtClean="0">
                          <a:effectLst/>
                        </a:rPr>
                        <a:t>обучающихся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повышение квалификации/</a:t>
                      </a:r>
                      <a:r>
                        <a:rPr lang="ru-RU" sz="1000" dirty="0" err="1" smtClean="0">
                          <a:effectLst/>
                        </a:rPr>
                        <a:t>профпереподготовка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8782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Обучено по </a:t>
                      </a:r>
                      <a:r>
                        <a:rPr lang="ru-RU" sz="1000" dirty="0" smtClean="0">
                          <a:effectLst/>
                        </a:rPr>
                        <a:t>видам </a:t>
                      </a:r>
                      <a:r>
                        <a:rPr lang="ru-RU" sz="1000" dirty="0">
                          <a:effectLst/>
                        </a:rPr>
                        <a:t>экономической деятельности (всего)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410</a:t>
                      </a:r>
                      <a:r>
                        <a:rPr lang="en-US" sz="1000" dirty="0" smtClean="0">
                          <a:effectLst/>
                        </a:rPr>
                        <a:t>/206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1 729/146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447/128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5276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обрабатывающие производства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35/38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139/11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2752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обеспечение электрической энергией, газом и паром; кондиционирование воздуха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78/80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44/8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81/24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39777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водоснабжение, водоотведение, организация сбора и утилизации отходов, деятельность по ликвидации загрязнений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0/8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10/2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5276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строительство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52/19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41/40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13/65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5276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 в области информации и связи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0/1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673/0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5276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 профессиональная, научная и техническая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9/13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0/14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2752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 административная и сопутствующие дополнительные услуги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110/6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2752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государственное управление и обеспечение военной безопасности; социальное обеспечение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0/5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5276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образование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236/38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400/41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215/18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2752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0/4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311/0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2752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 в области культуры, спорта, организации досуга и развлечений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  <a:tr h="15276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предоставление прочих видов услуг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1/26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32/32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" marR="6053" marT="6053" marB="24211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9226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УЧАСТИЕ В ПРОЕКТАХ 2020-2022 </a:t>
            </a:r>
            <a:r>
              <a:rPr lang="ru-RU" sz="2000" dirty="0" err="1" smtClean="0"/>
              <a:t>гг</a:t>
            </a:r>
            <a:endParaRPr lang="ru-RU" sz="1800" b="0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355276" y="1029909"/>
            <a:ext cx="8608174" cy="400802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200" b="1" i="1" u="sng" dirty="0" smtClean="0"/>
              <a:t>2020 год</a:t>
            </a:r>
          </a:p>
          <a:p>
            <a:r>
              <a:rPr lang="ru-RU" sz="1200" dirty="0" smtClean="0"/>
              <a:t>Федеральный проект «Кадры для цифровой экономики» национальной программы «Цифровая экономика Российской Федерации» по реализации государственной системы стимулирующих выплат в виде персональных цифровых сертификатов от государства </a:t>
            </a:r>
          </a:p>
          <a:p>
            <a:pPr>
              <a:buNone/>
            </a:pPr>
            <a:r>
              <a:rPr lang="ru-RU" sz="1200" dirty="0" smtClean="0"/>
              <a:t>	7 программ повышения квалификаций – 182 чел. </a:t>
            </a:r>
          </a:p>
          <a:p>
            <a:pPr algn="ctr">
              <a:buNone/>
            </a:pPr>
            <a:r>
              <a:rPr lang="ru-RU" sz="1200" b="1" i="1" u="sng" dirty="0" smtClean="0"/>
              <a:t>2021 год</a:t>
            </a:r>
            <a:endParaRPr lang="ru-RU" sz="1200" b="1" i="1" u="sng" dirty="0"/>
          </a:p>
          <a:p>
            <a:r>
              <a:rPr lang="ru-RU" sz="1200" dirty="0" smtClean="0"/>
              <a:t>Федеральный проект «Содействие занятости» национального проекта «Демография» </a:t>
            </a:r>
          </a:p>
          <a:p>
            <a:pPr marL="0" indent="0">
              <a:buNone/>
            </a:pPr>
            <a:r>
              <a:rPr lang="ru-RU" sz="1200" dirty="0"/>
              <a:t> </a:t>
            </a:r>
            <a:r>
              <a:rPr lang="ru-RU" sz="1200" dirty="0" smtClean="0"/>
              <a:t>           1 программа повышения квалификации - 25 чел. </a:t>
            </a:r>
          </a:p>
          <a:p>
            <a:r>
              <a:rPr lang="ru-RU" sz="1200" dirty="0" smtClean="0"/>
              <a:t>Программа по </a:t>
            </a:r>
            <a:r>
              <a:rPr lang="ru-RU" sz="1200" dirty="0"/>
              <a:t>обучению цифровым компетенциям преподавателей </a:t>
            </a:r>
            <a:r>
              <a:rPr lang="ru-RU" sz="1200" dirty="0" smtClean="0"/>
              <a:t>ЛГТУ. </a:t>
            </a:r>
            <a:r>
              <a:rPr lang="ru-RU" sz="1200" dirty="0"/>
              <a:t>Программа реализуется по федеральному проекту «Кадры для цифровой </a:t>
            </a:r>
            <a:r>
              <a:rPr lang="ru-RU" sz="1200" dirty="0" smtClean="0"/>
              <a:t> экономики» в Университете </a:t>
            </a:r>
            <a:r>
              <a:rPr lang="ru-RU" sz="1200" dirty="0" err="1" smtClean="0"/>
              <a:t>Иннополис</a:t>
            </a:r>
            <a:r>
              <a:rPr lang="ru-RU" sz="1200" dirty="0" smtClean="0"/>
              <a:t> </a:t>
            </a:r>
          </a:p>
          <a:p>
            <a:pPr marL="0" indent="0">
              <a:buNone/>
            </a:pPr>
            <a:r>
              <a:rPr lang="ru-RU" sz="1200" dirty="0" smtClean="0"/>
              <a:t>            2 программы повышения квалификации  - 27 чел.</a:t>
            </a:r>
            <a:endParaRPr lang="ru-RU" sz="1200" dirty="0"/>
          </a:p>
          <a:p>
            <a:pPr algn="ctr">
              <a:buNone/>
            </a:pPr>
            <a:r>
              <a:rPr lang="ru-RU" sz="1200" b="1" i="1" u="sng" dirty="0" smtClean="0"/>
              <a:t>2022 год</a:t>
            </a:r>
            <a:endParaRPr lang="ru-RU" sz="1200" b="1" i="1" u="sng" dirty="0"/>
          </a:p>
          <a:p>
            <a:r>
              <a:rPr lang="ru-RU" sz="1200" dirty="0" smtClean="0"/>
              <a:t>Федеральный проект «Содействие занятости» национального проекта «Демография» </a:t>
            </a:r>
          </a:p>
          <a:p>
            <a:pPr>
              <a:buNone/>
            </a:pPr>
            <a:r>
              <a:rPr lang="ru-RU" sz="1200" dirty="0" smtClean="0"/>
              <a:t>	17 программ повышения квалификации и 8 программ профессиональной переподготовки.</a:t>
            </a:r>
          </a:p>
          <a:p>
            <a:r>
              <a:rPr lang="ru-RU" sz="1200" dirty="0" smtClean="0"/>
              <a:t>Государственная программа «Эффективное государственное управление и развитие муниципальной службы в Липецкой области», обучение государственных служащих администрации Липецкой области на основании государственных образовательных сертификатов, 1 программа повышения квалификации.</a:t>
            </a:r>
          </a:p>
          <a:p>
            <a:r>
              <a:rPr lang="ru-RU" sz="1200" dirty="0" smtClean="0"/>
              <a:t>Продолжение обучения </a:t>
            </a:r>
            <a:r>
              <a:rPr lang="ru-RU" sz="1200" dirty="0"/>
              <a:t>цифровым компетенциям </a:t>
            </a:r>
            <a:r>
              <a:rPr lang="ru-RU" sz="1200" dirty="0" smtClean="0"/>
              <a:t> преподавателей ЛГТУ по программам, реализуемых </a:t>
            </a:r>
            <a:r>
              <a:rPr lang="ru-RU" sz="1200" dirty="0"/>
              <a:t>по федеральному проекту «Кадры для цифровой  экономики» в Университете </a:t>
            </a:r>
            <a:r>
              <a:rPr lang="ru-RU" sz="1200" dirty="0" err="1"/>
              <a:t>Иннополис</a:t>
            </a:r>
            <a:r>
              <a:rPr lang="ru-RU" sz="1200" dirty="0"/>
              <a:t> </a:t>
            </a:r>
          </a:p>
          <a:p>
            <a:pPr marL="0" indent="0">
              <a:buNone/>
            </a:pPr>
            <a:r>
              <a:rPr lang="ru-RU" sz="1200" dirty="0"/>
              <a:t>      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36478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06580" y="784360"/>
            <a:ext cx="5124204" cy="17510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Состав комиссии по </a:t>
            </a:r>
            <a:r>
              <a:rPr lang="ru-RU" sz="2000" dirty="0"/>
              <a:t>вопросу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«Анализ </a:t>
            </a:r>
            <a:r>
              <a:rPr lang="ru-RU" sz="2000" dirty="0" err="1"/>
              <a:t>подпроцессов</a:t>
            </a:r>
            <a:r>
              <a:rPr lang="ru-RU" sz="2000" dirty="0"/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ru-RU" sz="2000" spc="-70" dirty="0"/>
              <a:t>«Проектирование и разработка программ ДПО»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ru-RU" sz="2000" dirty="0"/>
              <a:t>и «Реализация программ </a:t>
            </a:r>
            <a:r>
              <a:rPr lang="ru-RU" sz="2000" dirty="0" smtClean="0"/>
              <a:t>ДПО»</a:t>
            </a:r>
            <a:endParaRPr lang="ru-RU" sz="2000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3645725" y="2838203"/>
            <a:ext cx="5379522" cy="19534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И.П. Полякова </a:t>
            </a:r>
            <a:r>
              <a:rPr lang="ru-RU" sz="1400" dirty="0" smtClean="0">
                <a:solidFill>
                  <a:schemeClr val="tx1"/>
                </a:solidFill>
              </a:rPr>
              <a:t>– проректор по учебно-воспитательной работе 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Е.П. </a:t>
            </a:r>
            <a:r>
              <a:rPr lang="ru-RU" sz="1400" b="1" dirty="0" err="1" smtClean="0">
                <a:solidFill>
                  <a:schemeClr val="tx1"/>
                </a:solidFill>
              </a:rPr>
              <a:t>Зацепин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заведующий кафедрой электрооборудования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А.Н. </a:t>
            </a:r>
            <a:r>
              <a:rPr lang="ru-RU" sz="1400" b="1" dirty="0" err="1" smtClean="0">
                <a:solidFill>
                  <a:schemeClr val="tx1"/>
                </a:solidFill>
              </a:rPr>
              <a:t>Роготовский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заведующий кафедрой металлургических технологий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А.В. </a:t>
            </a:r>
            <a:r>
              <a:rPr lang="ru-RU" sz="1400" b="1" dirty="0" err="1" smtClean="0">
                <a:solidFill>
                  <a:schemeClr val="tx1"/>
                </a:solidFill>
              </a:rPr>
              <a:t>Бутин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– директор НИИ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П.В. Комаров </a:t>
            </a:r>
            <a:r>
              <a:rPr lang="ru-RU" sz="1400" dirty="0" smtClean="0">
                <a:solidFill>
                  <a:schemeClr val="tx1"/>
                </a:solidFill>
              </a:rPr>
              <a:t>– декан факультета дополнительного образования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39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9326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ПРОЕКТ РЕШЕНИЯ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453890" y="989724"/>
            <a:ext cx="8229600" cy="3848100"/>
          </a:xfrm>
        </p:spPr>
        <p:txBody>
          <a:bodyPr>
            <a:normAutofit fontScale="70000" lnSpcReduction="20000"/>
          </a:bodyPr>
          <a:lstStyle/>
          <a:p>
            <a:endParaRPr lang="ru-RU" sz="1800" dirty="0" smtClean="0"/>
          </a:p>
          <a:p>
            <a:pPr>
              <a:buNone/>
            </a:pPr>
            <a:endParaRPr lang="ru-RU" sz="700" dirty="0" smtClean="0"/>
          </a:p>
          <a:p>
            <a:pPr>
              <a:buNone/>
            </a:pPr>
            <a:r>
              <a:rPr lang="ru-RU" sz="1800" dirty="0" smtClean="0"/>
              <a:t>1. 	Выделить в отдельный процесс интегрированной системы менеджмента деятельность по проектированию, разработке и реализации программ дополнительного профессионального образования на факультете дополнительного образования.</a:t>
            </a:r>
          </a:p>
          <a:p>
            <a:pPr>
              <a:buNone/>
            </a:pPr>
            <a:r>
              <a:rPr lang="ru-RU" sz="1800" u="sng" dirty="0" smtClean="0"/>
              <a:t>Ответственные:</a:t>
            </a:r>
            <a:r>
              <a:rPr lang="ru-RU" sz="1800" dirty="0" smtClean="0"/>
              <a:t>  первый  </a:t>
            </a:r>
            <a:r>
              <a:rPr lang="ru-RU" sz="1800" dirty="0" smtClean="0"/>
              <a:t>проректор - ОПР </a:t>
            </a:r>
            <a:r>
              <a:rPr lang="ru-RU" sz="1800" smtClean="0"/>
              <a:t>по ИСМ,  </a:t>
            </a:r>
            <a:r>
              <a:rPr lang="ru-RU" sz="1800" dirty="0" smtClean="0"/>
              <a:t>проректор по учебно-воспитательной работе.</a:t>
            </a:r>
          </a:p>
          <a:p>
            <a:pPr>
              <a:buNone/>
            </a:pPr>
            <a:r>
              <a:rPr lang="ru-RU" sz="1800" dirty="0" smtClean="0"/>
              <a:t>Срок: до 01 сентября 2022 г.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2.	Провести анализ внутренних локальных нормативно правовых актов, с учетом утвержденного положения общеуниверситетского ПО-87-2022 «О проектировании, разработке и реализации дополнительных образовательных программ» </a:t>
            </a:r>
          </a:p>
          <a:p>
            <a:pPr>
              <a:buNone/>
            </a:pPr>
            <a:r>
              <a:rPr lang="ru-RU" sz="1800" u="sng" dirty="0" smtClean="0"/>
              <a:t>Ответственные:</a:t>
            </a:r>
            <a:r>
              <a:rPr lang="ru-RU" sz="1800" dirty="0" smtClean="0"/>
              <a:t> проректор по учебно-воспитательной работе, декан факультета дополнительного образования, разработчики локальных нормативных правовых актов </a:t>
            </a:r>
          </a:p>
          <a:p>
            <a:pPr>
              <a:buNone/>
            </a:pPr>
            <a:r>
              <a:rPr lang="ru-RU" sz="1800" dirty="0" smtClean="0"/>
              <a:t>Срок:  с 01 сентября по 01 октября 2022 г.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3.	Определить потребность предприятий и организаций Липецкой области  в программах  по повышению квалификации и переподготовке по различным направлениям.</a:t>
            </a:r>
          </a:p>
          <a:p>
            <a:pPr>
              <a:buNone/>
            </a:pPr>
            <a:r>
              <a:rPr lang="ru-RU" sz="1800" u="sng" dirty="0"/>
              <a:t>Ответственные:</a:t>
            </a:r>
            <a:r>
              <a:rPr lang="ru-RU" sz="1800" dirty="0"/>
              <a:t> проректор по </a:t>
            </a:r>
            <a:r>
              <a:rPr lang="ru-RU" sz="1800" dirty="0" smtClean="0"/>
              <a:t>УВР</a:t>
            </a:r>
            <a:r>
              <a:rPr lang="ru-RU" sz="1800" dirty="0"/>
              <a:t>, декан факультета дополнительного образования, начальник </a:t>
            </a:r>
            <a:r>
              <a:rPr lang="ru-RU" sz="1800" dirty="0" smtClean="0"/>
              <a:t>управления стратегического развития и взаимодействия с партнерами</a:t>
            </a:r>
            <a:endParaRPr lang="ru-RU" sz="1800" dirty="0"/>
          </a:p>
          <a:p>
            <a:pPr>
              <a:buNone/>
            </a:pPr>
            <a:r>
              <a:rPr lang="ru-RU" sz="1800" dirty="0"/>
              <a:t>Срок: до 30 </a:t>
            </a:r>
            <a:r>
              <a:rPr lang="ru-RU" sz="1800" dirty="0" smtClean="0"/>
              <a:t>ноября 2022 </a:t>
            </a:r>
            <a:r>
              <a:rPr lang="ru-RU" sz="1800" dirty="0"/>
              <a:t>г.</a:t>
            </a:r>
          </a:p>
          <a:p>
            <a:pPr>
              <a:buNone/>
            </a:pPr>
            <a:endParaRPr lang="ru-RU" sz="700" dirty="0" smtClean="0"/>
          </a:p>
        </p:txBody>
      </p:sp>
    </p:spTree>
    <p:extLst>
      <p:ext uri="{BB962C8B-B14F-4D97-AF65-F5344CB8AC3E}">
        <p14:creationId xmlns="" xmlns:p14="http://schemas.microsoft.com/office/powerpoint/2010/main" val="280299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477139" y="1357249"/>
            <a:ext cx="8229600" cy="2599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 Дополнительное профессиональное образование направлено на удовлетворение образовательных и профессиональных потребностей, профессиональное развитие человека, обеспечение соответствия его квалификации меняющимся условиям профессиональной деятельности и социальной среды.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20" y="0"/>
            <a:ext cx="6987540" cy="8077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ДОПОЛНИТЕЛЬНОЕ   ПРОФЕССИОНАЛЬНОЕ  ОБРАЗОВАНИЕ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74820" y="39332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Статья 76.</a:t>
            </a:r>
          </a:p>
          <a:p>
            <a:r>
              <a:rPr lang="ru-RU" dirty="0" smtClean="0"/>
              <a:t>Федерального закона от 29.12.2012 № 273-ФЗ «Об образовании в Российской Федерации».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7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9536" y="1235176"/>
            <a:ext cx="2474976" cy="294920"/>
          </a:xfrm>
        </p:spPr>
        <p:txBody>
          <a:bodyPr>
            <a:noAutofit/>
          </a:bodyPr>
          <a:lstStyle/>
          <a:p>
            <a:r>
              <a:rPr lang="ru-RU" sz="1400" i="1" dirty="0" smtClean="0"/>
              <a:t>Федеральные законы</a:t>
            </a:r>
            <a:endParaRPr lang="ru-RU" sz="1400" b="0" i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37159" y="1578229"/>
            <a:ext cx="3828289" cy="3207766"/>
          </a:xfrm>
        </p:spPr>
        <p:txBody>
          <a:bodyPr>
            <a:normAutofit fontScale="70000" lnSpcReduction="20000"/>
          </a:bodyPr>
          <a:lstStyle/>
          <a:p>
            <a:r>
              <a:rPr lang="ru-RU" sz="2000" dirty="0" smtClean="0"/>
              <a:t>Федеральный </a:t>
            </a:r>
            <a:r>
              <a:rPr lang="ru-RU" sz="2000" dirty="0"/>
              <a:t>закон от 29.12.2012 № 273-ФЗ «Об образовании в Российской Федерации». </a:t>
            </a:r>
          </a:p>
          <a:p>
            <a:r>
              <a:rPr lang="ru-RU" sz="2000" dirty="0" smtClean="0"/>
              <a:t>Федеральный </a:t>
            </a:r>
            <a:r>
              <a:rPr lang="ru-RU" sz="2000" dirty="0"/>
              <a:t>закон от 02.07.2013 № 185-ФЗ «О внесении изменений в отдельные законодательные акты Российской Федерации и признании утратившими силу законодательных актов (отдельных положений законодательных актов) Российской Федерации в связи с принятием Федерального закона "Об образовании в Российской Федерации"». </a:t>
            </a:r>
          </a:p>
          <a:p>
            <a:r>
              <a:rPr lang="ru-RU" sz="2000" dirty="0" smtClean="0"/>
              <a:t>Федеральный </a:t>
            </a:r>
            <a:r>
              <a:rPr lang="ru-RU" sz="2000" dirty="0"/>
              <a:t>закон от 27.07.2006 № 149-ФЗ «Об информации, информационных технологиях и о защите информации». </a:t>
            </a:r>
          </a:p>
          <a:p>
            <a:r>
              <a:rPr lang="ru-RU" sz="2000" dirty="0" smtClean="0"/>
              <a:t>Федеральный </a:t>
            </a:r>
            <a:r>
              <a:rPr lang="ru-RU" sz="2000" dirty="0"/>
              <a:t>закон от 27.07.2006 № 152-ФЗ «О персональных данных». </a:t>
            </a:r>
          </a:p>
          <a:p>
            <a:endParaRPr lang="ru-RU" sz="2800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4075176" y="1530096"/>
            <a:ext cx="4867656" cy="342595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>
              <a:spcBef>
                <a:spcPts val="0"/>
              </a:spcBef>
            </a:pPr>
            <a:r>
              <a:rPr lang="ru-RU" sz="4300" dirty="0" smtClean="0"/>
              <a:t>Постановление Правительства РФ от </a:t>
            </a:r>
            <a:r>
              <a:rPr lang="ru-RU" sz="4300" dirty="0" smtClean="0"/>
              <a:t>18</a:t>
            </a:r>
            <a:r>
              <a:rPr lang="ru-RU" sz="4300" dirty="0" smtClean="0"/>
              <a:t>.09.</a:t>
            </a:r>
            <a:r>
              <a:rPr lang="ru-RU" sz="4300" dirty="0" smtClean="0"/>
              <a:t>2020  </a:t>
            </a:r>
            <a:r>
              <a:rPr lang="ru-RU" sz="4300" dirty="0" smtClean="0"/>
              <a:t>№ 1490 «О лицензировании образовательной деятельности». </a:t>
            </a:r>
          </a:p>
          <a:p>
            <a:pPr marL="180000">
              <a:spcBef>
                <a:spcPts val="0"/>
              </a:spcBef>
            </a:pPr>
            <a:r>
              <a:rPr lang="ru-RU" sz="4300" dirty="0" smtClean="0"/>
              <a:t>Постановление Правительства РФ от 10.07.2013 № 582 «Об 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организации».</a:t>
            </a:r>
          </a:p>
          <a:p>
            <a:pPr marL="180000" algn="just">
              <a:spcBef>
                <a:spcPts val="0"/>
              </a:spcBef>
            </a:pPr>
            <a:r>
              <a:rPr lang="ru-RU" sz="4300" dirty="0" smtClean="0"/>
              <a:t>Постановление Правительства РФ от 31 мая 2021 г. № 825 «О федеральной информационной системе «Федеральный реестр сведений о документах об образовании и (или) о квалификации, документах об обучении». </a:t>
            </a:r>
          </a:p>
          <a:p>
            <a:pPr marL="180000" algn="just">
              <a:spcBef>
                <a:spcPts val="0"/>
              </a:spcBef>
            </a:pPr>
            <a:r>
              <a:rPr lang="ru-RU" sz="4300" dirty="0" smtClean="0"/>
              <a:t>Постановление Правительства РФ от 20.08.2013 № 719 «О государственной информационной системе государственного надзора в сфере образования». </a:t>
            </a:r>
          </a:p>
          <a:p>
            <a:pPr marL="180000" algn="just">
              <a:spcBef>
                <a:spcPts val="0"/>
              </a:spcBef>
            </a:pPr>
            <a:r>
              <a:rPr lang="ru-RU" sz="4300" dirty="0" smtClean="0"/>
              <a:t>Постановление Правительства РФ от 20.07.2013 № 611 «Об утверждении Правил подтверждения документов об образовании и (или) о квалификации». </a:t>
            </a:r>
          </a:p>
          <a:p>
            <a:pPr marL="180000">
              <a:spcBef>
                <a:spcPts val="0"/>
              </a:spcBef>
            </a:pP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943260" y="1225296"/>
            <a:ext cx="3188804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/>
              <a:t>Постановления Правительства РФ</a:t>
            </a:r>
            <a:endParaRPr lang="ru-RU" sz="1400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39696" y="249935"/>
            <a:ext cx="4297680" cy="365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2000" dirty="0" smtClean="0"/>
              <a:t>ЗАКОНОДАТЕЛЬНАЯ БАЗА ДПО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1434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1011907"/>
            <a:ext cx="2785872" cy="291367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Приказы, письма </a:t>
            </a:r>
            <a:r>
              <a:rPr lang="ru-RU" sz="1200" dirty="0" err="1" smtClean="0"/>
              <a:t>Минобрнауки</a:t>
            </a:r>
            <a:r>
              <a:rPr lang="ru-RU" sz="1200" dirty="0" smtClean="0"/>
              <a:t> России</a:t>
            </a:r>
            <a:endParaRPr lang="ru-RU" sz="1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58496" y="1334389"/>
            <a:ext cx="4407408" cy="3633788"/>
          </a:xfrm>
        </p:spPr>
        <p:txBody>
          <a:bodyPr>
            <a:noAutofit/>
          </a:bodyPr>
          <a:lstStyle/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Приказ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01.07.2013 № 499 «Об утверждении Порядка организации и осуществления образовательной деятельности по дополнительным профессиональным программам». 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Приказ Федеральной службы по надзору в сфере образования и науки РФ от 14 августа 2020 г. № 831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информации»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 Приказ Министерства науки и высшего образования РФ от 3 сентября 2020 г. № 1156 «Об утверждении </a:t>
            </a:r>
            <a:r>
              <a:rPr lang="ru-RU" sz="1000" kern="1000" dirty="0" smtClean="0"/>
              <a:t>показателей</a:t>
            </a:r>
            <a:r>
              <a:rPr lang="ru-RU" sz="1000" dirty="0" smtClean="0"/>
              <a:t>, характеризующих общие критерии оценки качества условий осуществления образовательной деятельности организациями, осуществляющими образовательную деятельность по дополнительным профессиональным программам». 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Приказ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23.08.2017 № 816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программ».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Письмо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25.08.2015 № АК-2453/06 «Об особенностях законодательного и нормативного правового обеспечения в сфере ДПО» (вместе с «Разъяснениями об особенностях законодательного и нормативного правового обеспечения в сфере дополнительного профессионального образования»). </a:t>
            </a: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4724400" y="1303274"/>
            <a:ext cx="4261104" cy="37442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Письмо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21.04.2015 № ВК-1013/06 «О направлении методических рекомендаций по реализации дополнительных профессиональных программ» (вместе с «Методическими рекомендациями по реализации дополнительных профессиональных программ с использованием дистанционных образовательных технологий, электронного обучения и в сетевой форме». 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Письмо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25.08.2015 № АК-2453/06 «Об особенностях законодательного и нормативного правового обеспечения в сфере ДПО» (вместе с «Разъяснениями об особенностях законодательного и нормативного правового обеспечения в сфере дополнительного профессионального образования»). 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Письмо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30.03.2015 № АК-821/06 «О направлении методических рекомендаций по итоговой аттестации слушателей». 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Письмо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12.03.2015 № АК-608/06 «О направлении методических рекомендаций» (вместе с «Методическими рекомендациями по разработке, порядку выдачи и учету документов о квалификации в сфере дополнительного профессионального образования»). </a:t>
            </a:r>
          </a:p>
          <a:p>
            <a:pPr marL="252000" algn="just">
              <a:spcBef>
                <a:spcPts val="0"/>
              </a:spcBef>
            </a:pPr>
            <a:r>
              <a:rPr lang="ru-RU" sz="1000" dirty="0" smtClean="0"/>
              <a:t>Письмо </a:t>
            </a:r>
            <a:r>
              <a:rPr lang="ru-RU" sz="1000" dirty="0" err="1" smtClean="0"/>
              <a:t>Минобрнауки</a:t>
            </a:r>
            <a:r>
              <a:rPr lang="ru-RU" sz="1000" dirty="0" smtClean="0"/>
              <a:t> России от 02.09.2013 № АК-1879/06 «О документах о квалификации».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39696" y="249935"/>
            <a:ext cx="4297680" cy="365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2000" dirty="0" smtClean="0"/>
              <a:t>ЗАКОНОДАТЕЛЬНАЯ БАЗА ДПО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18744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24256" y="1177769"/>
            <a:ext cx="8229600" cy="702111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>Локальные нормативно правовые акты ЛГТУ</a:t>
            </a:r>
            <a:endParaRPr lang="ru-RU" sz="2000" b="0" i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420624" y="2023872"/>
            <a:ext cx="8345424" cy="222504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ПО-11-2017 Положение общеуниверситетское "О дополнительном профессиональном образовании профессорско-преподавательского состава" (версия 3)</a:t>
            </a:r>
            <a:endParaRPr lang="en-US" dirty="0" smtClean="0"/>
          </a:p>
          <a:p>
            <a:pPr lvl="0"/>
            <a:r>
              <a:rPr lang="ru-RU" dirty="0" smtClean="0"/>
              <a:t>ПО-26-2009 Положение общеуниверситетское "О программе дополнительного (к высшему) профессионального образования с присвоением дополнительной квалификации "Переводчик в сфере профессиональной коммуникации“</a:t>
            </a:r>
            <a:endParaRPr lang="en-US" dirty="0" smtClean="0"/>
          </a:p>
          <a:p>
            <a:pPr lvl="0"/>
            <a:r>
              <a:rPr lang="ru-RU" dirty="0" smtClean="0"/>
              <a:t>ПО-71-2015 Положение общеуниверситетское "О </a:t>
            </a:r>
            <a:r>
              <a:rPr lang="ru-RU" dirty="0" err="1" smtClean="0"/>
              <a:t>довузовской</a:t>
            </a:r>
            <a:r>
              <a:rPr lang="ru-RU" dirty="0" smtClean="0"/>
              <a:t> подготовке“</a:t>
            </a:r>
            <a:endParaRPr lang="en-US" dirty="0" smtClean="0"/>
          </a:p>
          <a:p>
            <a:pPr lvl="0"/>
            <a:r>
              <a:rPr lang="ru-RU" dirty="0" smtClean="0"/>
              <a:t>ПО-88-2017 Положение общеуниверситетское "Об электронной информационно-образовательной среде (ЭИОС)" (версия 2)</a:t>
            </a:r>
          </a:p>
          <a:p>
            <a:pPr lvl="0"/>
            <a:r>
              <a:rPr lang="ru-RU" dirty="0" smtClean="0"/>
              <a:t>ПП-60-141 Положение о факультете дополнительного образования </a:t>
            </a:r>
            <a:endParaRPr lang="en-US" dirty="0" smtClean="0"/>
          </a:p>
          <a:p>
            <a:r>
              <a:rPr lang="ru-RU" dirty="0" smtClean="0"/>
              <a:t>Рабочие </a:t>
            </a:r>
            <a:r>
              <a:rPr lang="ru-RU" dirty="0"/>
              <a:t>программы </a:t>
            </a:r>
            <a:r>
              <a:rPr lang="ru-RU" dirty="0" smtClean="0"/>
              <a:t>по реализации программ ДПО</a:t>
            </a:r>
            <a:endParaRPr lang="ru-RU" dirty="0"/>
          </a:p>
          <a:p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39696" y="249935"/>
            <a:ext cx="4297680" cy="365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2000" dirty="0" smtClean="0"/>
              <a:t>ЗАКОНОДАТЕЛЬНАЯ БАЗА ДПО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0560" y="4281154"/>
            <a:ext cx="7955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ПРОЕКТ Положения общеуниверситетского </a:t>
            </a:r>
            <a:r>
              <a:rPr lang="ru-RU" dirty="0"/>
              <a:t>ПО-87-2022 «О проектировании, разработке и реализации дополнительных образовательных программ»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460" y="98777"/>
            <a:ext cx="8648700" cy="702111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ДОПОЛНИТЕЛЬНОЕ ПРОФЕССИОНАЛЬНОЕ ОБРАЗОВАНИЕ</a:t>
            </a:r>
            <a:endParaRPr lang="ru-RU" sz="2000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79105233"/>
              </p:ext>
            </p:extLst>
          </p:nvPr>
        </p:nvGraphicFramePr>
        <p:xfrm>
          <a:off x="472440" y="1159727"/>
          <a:ext cx="8252460" cy="3850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8417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ПРОЕКТИРОВАНИЕ ПРОГРАММ ДПО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9442093"/>
              </p:ext>
            </p:extLst>
          </p:nvPr>
        </p:nvGraphicFramePr>
        <p:xfrm>
          <a:off x="328490" y="1200650"/>
          <a:ext cx="8551080" cy="187746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551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93292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 дополнительной профессиональной программы определяется образовательной программой, разработанной и утвержденной организацией, осуществляющей образовательную деятельность, если иное не установлено настоящим Федеральным законом и другими федеральными законами, с учетом потребностей лица, организации, по инициативе которых осуществляется дополнительное профессиональное образование</a:t>
                      </a:r>
                      <a:endParaRPr lang="ru-RU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6822">
                <a:tc>
                  <a:txBody>
                    <a:bodyPr/>
                    <a:lstStyle/>
                    <a:p>
                      <a:r>
                        <a:rPr lang="en-US" sz="16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 smtClean="0"/>
                        <a:t>Статья 76.</a:t>
                      </a:r>
                    </a:p>
                    <a:p>
                      <a:r>
                        <a:rPr lang="ru-RU" sz="1600" dirty="0" smtClean="0"/>
                        <a:t>Федерального закона от 29.12.2012 № 273-ФЗ «Об образовании в Российской Федерации».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6044" y="3153049"/>
            <a:ext cx="84159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Содержание дополнительных профессиональных программ должно учитывать </a:t>
            </a:r>
            <a:r>
              <a:rPr lang="ru-RU" sz="1600" u="sng" dirty="0">
                <a:hlinkClick r:id="rId3"/>
              </a:rPr>
              <a:t>профессиональные стандарты</a:t>
            </a:r>
            <a:r>
              <a:rPr lang="ru-RU" sz="1600" dirty="0"/>
              <a:t>, квалификационные требования, указанные в квалификационных справочниках по соответствующим должностям, профессиям и специальностям, или квалификационные требования к профессиональным знаниям и навыкам, необходимым для исполнения должностных обязанностей, которые устанавливаются в соответствии с федеральными законами и иными нормативными правовыми актами Российской Федерации о государственной службе</a:t>
            </a:r>
          </a:p>
        </p:txBody>
      </p:sp>
    </p:spTree>
    <p:extLst>
      <p:ext uri="{BB962C8B-B14F-4D97-AF65-F5344CB8AC3E}">
        <p14:creationId xmlns="" xmlns:p14="http://schemas.microsoft.com/office/powerpoint/2010/main" val="52687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460" y="98777"/>
            <a:ext cx="8648700" cy="702111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РЕАЛИЗАЦИЯ ПРОГРАММ  ДПО </a:t>
            </a:r>
            <a:endParaRPr lang="ru-RU" sz="2000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62482098"/>
              </p:ext>
            </p:extLst>
          </p:nvPr>
        </p:nvGraphicFramePr>
        <p:xfrm>
          <a:off x="472440" y="1159727"/>
          <a:ext cx="8234745" cy="2631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3984" y="3855004"/>
            <a:ext cx="7808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 освоению дополнительных </a:t>
            </a:r>
            <a:r>
              <a:rPr lang="ru-RU" b="1" dirty="0"/>
              <a:t>профессиональных </a:t>
            </a:r>
            <a:r>
              <a:rPr lang="ru-RU" b="1" dirty="0" smtClean="0"/>
              <a:t>программ допускаются </a:t>
            </a:r>
            <a:r>
              <a:rPr lang="ru-RU" dirty="0" smtClean="0"/>
              <a:t>лица</a:t>
            </a:r>
            <a:r>
              <a:rPr lang="ru-RU" dirty="0"/>
              <a:t>, </a:t>
            </a:r>
            <a:r>
              <a:rPr lang="ru-RU" b="1" i="1" dirty="0"/>
              <a:t>имеющие (получающие) </a:t>
            </a:r>
            <a:r>
              <a:rPr lang="ru-RU" dirty="0"/>
              <a:t>среднее профессиональное и (или) высшее </a:t>
            </a:r>
            <a:r>
              <a:rPr lang="ru-RU" dirty="0" smtClean="0"/>
              <a:t>образование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562" y="4331253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При освоении дополнительной профессиональной программы параллельно с получением среднего профессионального образования и (или) высшего образования удостоверение о повышении квалификации и (или) диплом о профессиональной переподготовке выдаются одновременно с получением соответствующего документа об образовании и о квалификации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8417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945" y="98777"/>
            <a:ext cx="8891239" cy="702111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РЕАЛИЗАЦИЯ ПРОГРАММ  ДПО 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8054655"/>
              </p:ext>
            </p:extLst>
          </p:nvPr>
        </p:nvGraphicFramePr>
        <p:xfrm>
          <a:off x="460112" y="1240977"/>
          <a:ext cx="8177182" cy="3326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933"/>
                <a:gridCol w="992563"/>
                <a:gridCol w="992563"/>
                <a:gridCol w="992563"/>
                <a:gridCol w="992563"/>
                <a:gridCol w="992563"/>
                <a:gridCol w="997434"/>
              </a:tblGrid>
              <a:tr h="372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2019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2020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2021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программ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</a:t>
                      </a:r>
                      <a:r>
                        <a:rPr lang="ru-RU" sz="1000" dirty="0" smtClean="0">
                          <a:effectLst/>
                        </a:rPr>
                        <a:t>обучающихся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программ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</a:t>
                      </a:r>
                      <a:r>
                        <a:rPr lang="ru-RU" sz="1000" dirty="0" smtClean="0">
                          <a:effectLst/>
                        </a:rPr>
                        <a:t>обучающихся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программ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</a:t>
                      </a:r>
                      <a:r>
                        <a:rPr lang="ru-RU" sz="1000" dirty="0" smtClean="0">
                          <a:effectLst/>
                        </a:rPr>
                        <a:t>обучающихся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81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Дополнительное профессиональное образование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41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-по программам повышение квалификации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1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по программам профессиональной переподготовки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27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шаблона ЛГТУ">
      <a:dk1>
        <a:sysClr val="windowText" lastClr="000000"/>
      </a:dk1>
      <a:lt1>
        <a:sysClr val="window" lastClr="FFFFFF"/>
      </a:lt1>
      <a:dk2>
        <a:srgbClr val="5F0060"/>
      </a:dk2>
      <a:lt2>
        <a:srgbClr val="FBD5B5"/>
      </a:lt2>
      <a:accent1>
        <a:srgbClr val="7030A0"/>
      </a:accent1>
      <a:accent2>
        <a:srgbClr val="E36C09"/>
      </a:accent2>
      <a:accent3>
        <a:srgbClr val="0000BF"/>
      </a:accent3>
      <a:accent4>
        <a:srgbClr val="FFFF00"/>
      </a:accent4>
      <a:accent5>
        <a:srgbClr val="FE19FF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1220</Words>
  <Application>Microsoft Office PowerPoint</Application>
  <PresentationFormat>Экран (16:9)</PresentationFormat>
  <Paragraphs>278</Paragraphs>
  <Slides>15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Анализ подпроцессов  «Проектирование и разработка программ ДПО»  и «Реализация программ ДПО» </vt:lpstr>
      <vt:lpstr>ДОПОЛНИТЕЛЬНОЕ   ПРОФЕССИОНАЛЬНОЕ  ОБРАЗОВАНИЕ</vt:lpstr>
      <vt:lpstr>Федеральные законы</vt:lpstr>
      <vt:lpstr>Приказы, письма Минобрнауки России</vt:lpstr>
      <vt:lpstr>Локальные нормативно правовые акты ЛГТУ</vt:lpstr>
      <vt:lpstr>ДОПОЛНИТЕЛЬНОЕ ПРОФЕССИОНАЛЬНОЕ ОБРАЗОВАНИЕ</vt:lpstr>
      <vt:lpstr>ПРОЕКТИРОВАНИЕ ПРОГРАММ ДПО</vt:lpstr>
      <vt:lpstr>РЕАЛИЗАЦИЯ ПРОГРАММ  ДПО </vt:lpstr>
      <vt:lpstr>РЕАЛИЗАЦИЯ ПРОГРАММ  ДПО </vt:lpstr>
      <vt:lpstr>РЕАЛИЗАЦИЯ ПРОГРАММ  ДПО </vt:lpstr>
      <vt:lpstr>РЕАЛИЗАЦИЯ ПРОГРАММ  ДПО </vt:lpstr>
      <vt:lpstr>УЧАСТИЕ В ПРОЕКТАХ 2020-2022 гг</vt:lpstr>
      <vt:lpstr>Состав комиссии по вопросу  «Анализ подпроцессов  «Проектирование и разработка программ ДПО»  и «Реализация программ ДПО»</vt:lpstr>
      <vt:lpstr>Спасибо за внимание!</vt:lpstr>
      <vt:lpstr>ПРОЕКТ РЕШЕНИЯ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портреты террориста и его жертвы</dc:title>
  <dc:creator>Яков Поляков</dc:creator>
  <cp:lastModifiedBy>Admin</cp:lastModifiedBy>
  <cp:revision>186</cp:revision>
  <dcterms:created xsi:type="dcterms:W3CDTF">2020-05-10T12:38:50Z</dcterms:created>
  <dcterms:modified xsi:type="dcterms:W3CDTF">2022-05-24T09:34:47Z</dcterms:modified>
</cp:coreProperties>
</file>