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7E98B4-235A-4FAB-8194-8274D9CE7DEF}" v="2" dt="2019-06-13T21:22:11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ристина Барсукова" userId="0ffb6d1102edf365" providerId="LiveId" clId="{257E98B4-235A-4FAB-8194-8274D9CE7DEF}"/>
    <pc:docChg chg="modSld">
      <pc:chgData name="Кристина Барсукова" userId="0ffb6d1102edf365" providerId="LiveId" clId="{257E98B4-235A-4FAB-8194-8274D9CE7DEF}" dt="2019-06-13T21:22:50.939" v="41" actId="20577"/>
      <pc:docMkLst>
        <pc:docMk/>
      </pc:docMkLst>
      <pc:sldChg chg="modSp">
        <pc:chgData name="Кристина Барсукова" userId="0ffb6d1102edf365" providerId="LiveId" clId="{257E98B4-235A-4FAB-8194-8274D9CE7DEF}" dt="2019-06-13T21:22:50.939" v="41" actId="20577"/>
        <pc:sldMkLst>
          <pc:docMk/>
          <pc:sldMk cId="0" sldId="256"/>
        </pc:sldMkLst>
        <pc:spChg chg="mod">
          <ac:chgData name="Кристина Барсукова" userId="0ffb6d1102edf365" providerId="LiveId" clId="{257E98B4-235A-4FAB-8194-8274D9CE7DEF}" dt="2019-06-13T21:19:00.555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Кристина Барсукова" userId="0ffb6d1102edf365" providerId="LiveId" clId="{257E98B4-235A-4FAB-8194-8274D9CE7DEF}" dt="2019-06-13T21:19:11.092" v="1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Кристина Барсукова" userId="0ffb6d1102edf365" providerId="LiveId" clId="{257E98B4-235A-4FAB-8194-8274D9CE7DEF}" dt="2019-06-13T21:22:50.939" v="41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2;&#1050;&#1056;\&#1088;&#1072;&#1089;&#1095;&#1077;&#1090;&#1099;%20&#1076;&#1083;&#1103;%20&#1076;&#1080;&#1087;&#1083;&#1086;&#1084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/>
      <c:lineChart>
        <c:grouping val="standard"/>
        <c:varyColors val="1"/>
        <c:ser>
          <c:idx val="0"/>
          <c:order val="0"/>
          <c:tx>
            <c:v>Чистые активы </c:v>
          </c:tx>
          <c:spPr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square"/>
            <c:size val="8"/>
            <c:spPr>
              <a:solidFill>
                <a:srgbClr val="0070C0"/>
              </a:solidFill>
            </c:spPr>
          </c:marker>
          <c:cat>
            <c:strRef>
              <c:f>Лист7!$A$1:$D$1</c:f>
              <c:strCache>
                <c:ptCount val="4"/>
                <c:pt idx="0">
                  <c:v>На 31.12.2014 г.</c:v>
                </c:pt>
                <c:pt idx="1">
                  <c:v>На 31.12.2015 г.</c:v>
                </c:pt>
                <c:pt idx="2">
                  <c:v>На  31.12.2016 г.</c:v>
                </c:pt>
                <c:pt idx="3">
                  <c:v>На 31.12.2017 г.</c:v>
                </c:pt>
              </c:strCache>
            </c:strRef>
          </c:cat>
          <c:val>
            <c:numRef>
              <c:f>Лист7!$A$2:$D$2</c:f>
              <c:numCache>
                <c:formatCode>0</c:formatCode>
                <c:ptCount val="4"/>
                <c:pt idx="0">
                  <c:v>314.72597099999899</c:v>
                </c:pt>
                <c:pt idx="1">
                  <c:v>328.23378999999869</c:v>
                </c:pt>
                <c:pt idx="2">
                  <c:v>315.09523299999893</c:v>
                </c:pt>
                <c:pt idx="3">
                  <c:v>340.30148200000002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FA4-4CE4-B21D-59B608A22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42880"/>
        <c:axId val="62044800"/>
      </c:lineChart>
      <c:catAx>
        <c:axId val="62042880"/>
        <c:scaling>
          <c:orientation val="minMax"/>
        </c:scaling>
        <c:delete val="1"/>
        <c:axPos val="b"/>
        <c:numFmt formatCode="General" sourceLinked="0"/>
        <c:majorTickMark val="none"/>
        <c:minorTickMark val="cross"/>
        <c:tickLblPos val="nextTo"/>
        <c:crossAx val="62044800"/>
        <c:crosses val="autoZero"/>
        <c:auto val="1"/>
        <c:lblAlgn val="ctr"/>
        <c:lblOffset val="100"/>
        <c:noMultiLvlLbl val="1"/>
      </c:catAx>
      <c:valAx>
        <c:axId val="62044800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r>
                  <a:rPr lang="ru-RU" sz="1600" b="0" i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Стоимость,</a:t>
                </a:r>
                <a:r>
                  <a:rPr lang="ru-RU" sz="1600" b="0" i="0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млрд. руб.</a:t>
                </a:r>
                <a:endParaRPr lang="ru-RU" sz="1600" b="0" i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7.9129574678536534E-3"/>
              <c:y val="0.1732258064516129"/>
            </c:manualLayout>
          </c:layout>
          <c:overlay val="1"/>
        </c:title>
        <c:numFmt formatCode="0" sourceLinked="1"/>
        <c:majorTickMark val="none"/>
        <c:minorTickMark val="cross"/>
        <c:tickLblPos val="nextTo"/>
        <c:crossAx val="62042880"/>
        <c:crosses val="autoZero"/>
        <c:crossBetween val="between"/>
      </c:valAx>
      <c:spPr>
        <a:noFill/>
        <a:effectLst>
          <a:glow rad="63500">
            <a:schemeClr val="accent4">
              <a:satMod val="175000"/>
              <a:alpha val="40000"/>
            </a:schemeClr>
          </a:glow>
        </a:effectLst>
      </c:spPr>
    </c:plotArea>
    <c:plotVisOnly val="1"/>
    <c:dispBlanksAs val="zero"/>
    <c:showDLblsOverMax val="1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5034538805363704"/>
          <c:y val="3.5879629629630011E-2"/>
          <c:w val="0.79409908546277563"/>
          <c:h val="0.75013888888889368"/>
        </c:manualLayout>
      </c:layout>
      <c:lineChart>
        <c:grouping val="standard"/>
        <c:varyColors val="1"/>
        <c:ser>
          <c:idx val="0"/>
          <c:order val="0"/>
          <c:spPr>
            <a:ln cap="rnd" cmpd="sng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square"/>
            <c:size val="8"/>
            <c:spPr>
              <a:solidFill>
                <a:srgbClr val="0070C0"/>
              </a:solidFill>
              <a:ln>
                <a:solidFill>
                  <a:srgbClr val="FF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Лист7!$A$1:$D$1</c:f>
              <c:strCache>
                <c:ptCount val="4"/>
                <c:pt idx="0">
                  <c:v>На 31.12.2014 г.</c:v>
                </c:pt>
                <c:pt idx="1">
                  <c:v>На 31.12.2015 г.</c:v>
                </c:pt>
                <c:pt idx="2">
                  <c:v>На  31.12.2016 г.</c:v>
                </c:pt>
                <c:pt idx="3">
                  <c:v>На 31.12.2017 г.</c:v>
                </c:pt>
              </c:strCache>
            </c:strRef>
          </c:cat>
          <c:val>
            <c:numRef>
              <c:f>Лист9!$A$2:$D$2</c:f>
              <c:numCache>
                <c:formatCode>General</c:formatCode>
                <c:ptCount val="4"/>
                <c:pt idx="0">
                  <c:v>299.617008</c:v>
                </c:pt>
                <c:pt idx="1">
                  <c:v>405.27112799999725</c:v>
                </c:pt>
                <c:pt idx="2">
                  <c:v>381.55637699999869</c:v>
                </c:pt>
                <c:pt idx="3">
                  <c:v>528.46513999999797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D7C-4211-B053-422A6DA86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32128"/>
        <c:axId val="64775680"/>
      </c:lineChart>
      <c:catAx>
        <c:axId val="63632128"/>
        <c:scaling>
          <c:orientation val="minMax"/>
        </c:scaling>
        <c:delete val="1"/>
        <c:axPos val="b"/>
        <c:numFmt formatCode="General" sourceLinked="0"/>
        <c:majorTickMark val="none"/>
        <c:minorTickMark val="cross"/>
        <c:tickLblPos val="nextTo"/>
        <c:crossAx val="64775680"/>
        <c:crosses val="autoZero"/>
        <c:auto val="1"/>
        <c:lblAlgn val="ctr"/>
        <c:lblOffset val="100"/>
        <c:noMultiLvlLbl val="1"/>
      </c:catAx>
      <c:valAx>
        <c:axId val="64775680"/>
        <c:scaling>
          <c:orientation val="minMax"/>
          <c:min val="200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ru-RU" sz="1600" b="0" i="0">
                    <a:latin typeface="Times New Roman" pitchFamily="18" charset="0"/>
                    <a:cs typeface="Times New Roman" pitchFamily="18" charset="0"/>
                  </a:rPr>
                  <a:t>Стоимость,млрд</a:t>
                </a:r>
                <a:r>
                  <a:rPr lang="ru-RU" sz="1600" b="0" i="0" baseline="0">
                    <a:latin typeface="Times New Roman" pitchFamily="18" charset="0"/>
                    <a:cs typeface="Times New Roman" pitchFamily="18" charset="0"/>
                  </a:rPr>
                  <a:t>. руб.</a:t>
                </a:r>
                <a:endParaRPr lang="ru-RU" sz="1600" b="0" i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7821479340428058E-2"/>
              <c:y val="0.17955878307805406"/>
            </c:manualLayout>
          </c:layout>
          <c:overlay val="1"/>
        </c:title>
        <c:numFmt formatCode="General" sourceLinked="1"/>
        <c:majorTickMark val="none"/>
        <c:minorTickMark val="cross"/>
        <c:tickLblPos val="nextTo"/>
        <c:crossAx val="63632128"/>
        <c:crosses val="autoZero"/>
        <c:crossBetween val="between"/>
      </c:valAx>
    </c:plotArea>
    <c:plotVisOnly val="1"/>
    <c:dispBlanksAs val="zero"/>
    <c:showDLblsOverMax val="1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/>
      <c:lineChart>
        <c:grouping val="standard"/>
        <c:varyColors val="1"/>
        <c:ser>
          <c:idx val="0"/>
          <c:order val="0"/>
          <c:tx>
            <c:v>Стоимость компании методом дисконтирования денежных потоков</c:v>
          </c:tx>
          <c:spPr>
            <a:ln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Лист9!$A$9:$D$9</c:f>
              <c:numCache>
                <c:formatCode>dd/mm/yyyy</c:formatCode>
                <c:ptCount val="4"/>
                <c:pt idx="0">
                  <c:v>42004</c:v>
                </c:pt>
                <c:pt idx="1">
                  <c:v>42369</c:v>
                </c:pt>
                <c:pt idx="2">
                  <c:v>42735</c:v>
                </c:pt>
                <c:pt idx="3">
                  <c:v>43100</c:v>
                </c:pt>
              </c:numCache>
            </c:numRef>
          </c:cat>
          <c:val>
            <c:numRef>
              <c:f>Лист9!$A$10:$D$10</c:f>
              <c:numCache>
                <c:formatCode>0</c:formatCode>
                <c:ptCount val="4"/>
                <c:pt idx="0">
                  <c:v>299.617008</c:v>
                </c:pt>
                <c:pt idx="1">
                  <c:v>405.27112799999998</c:v>
                </c:pt>
                <c:pt idx="2">
                  <c:v>381.556377</c:v>
                </c:pt>
                <c:pt idx="3">
                  <c:v>528.46514000000002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716-4D02-A168-844E9A38BC16}"/>
            </c:ext>
          </c:extLst>
        </c:ser>
        <c:ser>
          <c:idx val="1"/>
          <c:order val="1"/>
          <c:tx>
            <c:v>Стоимость компании методом чистых активов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Лист9!$A$9:$D$9</c:f>
              <c:numCache>
                <c:formatCode>dd/mm/yyyy</c:formatCode>
                <c:ptCount val="4"/>
                <c:pt idx="0">
                  <c:v>42004</c:v>
                </c:pt>
                <c:pt idx="1">
                  <c:v>42369</c:v>
                </c:pt>
                <c:pt idx="2">
                  <c:v>42735</c:v>
                </c:pt>
                <c:pt idx="3">
                  <c:v>43100</c:v>
                </c:pt>
              </c:numCache>
            </c:numRef>
          </c:cat>
          <c:val>
            <c:numRef>
              <c:f>Лист9!$A$11:$D$11</c:f>
              <c:numCache>
                <c:formatCode>0</c:formatCode>
                <c:ptCount val="4"/>
                <c:pt idx="0">
                  <c:v>314.72597100000002</c:v>
                </c:pt>
                <c:pt idx="1">
                  <c:v>328.23379</c:v>
                </c:pt>
                <c:pt idx="2">
                  <c:v>315.09523300000001</c:v>
                </c:pt>
                <c:pt idx="3">
                  <c:v>340.30148200000002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716-4D02-A168-844E9A38B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61696"/>
        <c:axId val="39263232"/>
      </c:lineChart>
      <c:dateAx>
        <c:axId val="39261696"/>
        <c:scaling>
          <c:orientation val="minMax"/>
        </c:scaling>
        <c:delete val="1"/>
        <c:axPos val="b"/>
        <c:numFmt formatCode="dd/mm/yyyy" sourceLinked="1"/>
        <c:majorTickMark val="none"/>
        <c:minorTickMark val="cross"/>
        <c:tickLblPos val="nextTo"/>
        <c:crossAx val="39263232"/>
        <c:crossesAt val="0"/>
        <c:auto val="1"/>
        <c:lblOffset val="100"/>
        <c:baseTimeUnit val="years"/>
      </c:dateAx>
      <c:valAx>
        <c:axId val="39263232"/>
        <c:scaling>
          <c:orientation val="minMax"/>
          <c:min val="250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ru-RU" sz="1800" b="0">
                    <a:latin typeface="Times New Roman" pitchFamily="18" charset="0"/>
                    <a:cs typeface="Times New Roman" pitchFamily="18" charset="0"/>
                  </a:rPr>
                  <a:t>Стоимость,</a:t>
                </a:r>
                <a:r>
                  <a:rPr lang="ru-RU" sz="1800" b="0" baseline="0">
                    <a:latin typeface="Times New Roman" pitchFamily="18" charset="0"/>
                    <a:cs typeface="Times New Roman" pitchFamily="18" charset="0"/>
                  </a:rPr>
                  <a:t> млрд. руб.</a:t>
                </a:r>
                <a:endParaRPr lang="ru-RU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6.4972673607083869E-3"/>
              <c:y val="8.3587845192313409E-2"/>
            </c:manualLayout>
          </c:layout>
          <c:overlay val="1"/>
        </c:title>
        <c:numFmt formatCode="0" sourceLinked="1"/>
        <c:majorTickMark val="none"/>
        <c:minorTickMark val="cross"/>
        <c:tickLblPos val="nextTo"/>
        <c:crossAx val="39261696"/>
        <c:crosses val="autoZero"/>
        <c:crossBetween val="between"/>
        <c:majorUnit val="100"/>
        <c:minorUnit val="20"/>
      </c:valAx>
    </c:plotArea>
    <c:legend>
      <c:legendPos val="b"/>
      <c:overlay val="1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4213736176205274"/>
          <c:y val="0.11266620914147456"/>
          <c:w val="0.5539986774843072"/>
          <c:h val="0.75925925925925963"/>
        </c:manualLayout>
      </c:layout>
      <c:barChart>
        <c:barDir val="col"/>
        <c:grouping val="clustered"/>
        <c:varyColors val="1"/>
        <c:ser>
          <c:idx val="1"/>
          <c:order val="0"/>
          <c:tx>
            <c:strRef>
              <c:f>Лист11!$H$17</c:f>
              <c:strCache>
                <c:ptCount val="1"/>
                <c:pt idx="0">
                  <c:v>Чистые активы</c:v>
                </c:pt>
              </c:strCache>
            </c:strRef>
          </c:tx>
          <c:spPr>
            <a:solidFill>
              <a:srgbClr val="00B0F0"/>
            </a:solidFill>
          </c:spPr>
          <c:invertIfNegative val="1"/>
          <c:cat>
            <c:numRef>
              <c:f>Лист11!$A$22</c:f>
              <c:numCache>
                <c:formatCode>dd/mm/yyyy</c:formatCode>
                <c:ptCount val="1"/>
                <c:pt idx="0">
                  <c:v>42735</c:v>
                </c:pt>
              </c:numCache>
            </c:numRef>
          </c:cat>
          <c:val>
            <c:numRef>
              <c:f>Лист11!$I$17</c:f>
              <c:numCache>
                <c:formatCode>0</c:formatCode>
                <c:ptCount val="1"/>
                <c:pt idx="0">
                  <c:v>-7.9033201793271424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FFAA-4CFC-B296-CFD39463F639}"/>
            </c:ext>
          </c:extLst>
        </c:ser>
        <c:ser>
          <c:idx val="0"/>
          <c:order val="1"/>
          <c:tx>
            <c:strRef>
              <c:f>Лист11!$H$18</c:f>
              <c:strCache>
                <c:ptCount val="1"/>
                <c:pt idx="0">
                  <c:v>Чистая прибыль средняя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cat>
            <c:numRef>
              <c:f>Лист11!$A$22</c:f>
              <c:numCache>
                <c:formatCode>dd/mm/yyyy</c:formatCode>
                <c:ptCount val="1"/>
                <c:pt idx="0">
                  <c:v>42735</c:v>
                </c:pt>
              </c:numCache>
            </c:numRef>
          </c:cat>
          <c:val>
            <c:numRef>
              <c:f>Лист11!$I$18</c:f>
              <c:numCache>
                <c:formatCode>0</c:formatCode>
                <c:ptCount val="1"/>
                <c:pt idx="0">
                  <c:v>4.9828507963957165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1-FFAA-4CFC-B296-CFD39463F639}"/>
            </c:ext>
          </c:extLst>
        </c:ser>
        <c:ser>
          <c:idx val="2"/>
          <c:order val="2"/>
          <c:tx>
            <c:strRef>
              <c:f>Лист11!$H$19</c:f>
              <c:strCache>
                <c:ptCount val="1"/>
                <c:pt idx="0">
                  <c:v>Чистая прибыль корр.</c:v>
                </c:pt>
              </c:strCache>
            </c:strRef>
          </c:tx>
          <c:spPr>
            <a:solidFill>
              <a:srgbClr val="FF0000"/>
            </a:solidFill>
          </c:spPr>
          <c:invertIfNegative val="1"/>
          <c:cat>
            <c:numRef>
              <c:f>Лист11!$A$22</c:f>
              <c:numCache>
                <c:formatCode>dd/mm/yyyy</c:formatCode>
                <c:ptCount val="1"/>
                <c:pt idx="0">
                  <c:v>42735</c:v>
                </c:pt>
              </c:numCache>
            </c:numRef>
          </c:cat>
          <c:val>
            <c:numRef>
              <c:f>Лист11!$I$19</c:f>
              <c:numCache>
                <c:formatCode>0</c:formatCode>
                <c:ptCount val="1"/>
                <c:pt idx="0">
                  <c:v>-11.19739710018184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2-FFAA-4CFC-B296-CFD39463F639}"/>
            </c:ext>
          </c:extLst>
        </c:ser>
        <c:ser>
          <c:idx val="3"/>
          <c:order val="3"/>
          <c:tx>
            <c:strRef>
              <c:f>Лист11!$H$20</c:f>
              <c:strCache>
                <c:ptCount val="1"/>
                <c:pt idx="0">
                  <c:v>Чистая прибыль прогноз.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cat>
            <c:numRef>
              <c:f>Лист11!$A$22</c:f>
              <c:numCache>
                <c:formatCode>dd/mm/yyyy</c:formatCode>
                <c:ptCount val="1"/>
                <c:pt idx="0">
                  <c:v>42735</c:v>
                </c:pt>
              </c:numCache>
            </c:numRef>
          </c:cat>
          <c:val>
            <c:numRef>
              <c:f>Лист11!$I$20</c:f>
              <c:numCache>
                <c:formatCode>0</c:formatCode>
                <c:ptCount val="1"/>
                <c:pt idx="0">
                  <c:v>-9.5968835759143225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3-FFAA-4CFC-B296-CFD39463F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542592"/>
        <c:axId val="66560768"/>
      </c:barChart>
      <c:dateAx>
        <c:axId val="66542592"/>
        <c:scaling>
          <c:orientation val="minMax"/>
        </c:scaling>
        <c:delete val="1"/>
        <c:axPos val="b"/>
        <c:numFmt formatCode="dd/mm/yyyy" sourceLinked="1"/>
        <c:majorTickMark val="cross"/>
        <c:minorTickMark val="cross"/>
        <c:tickLblPos val="nextTo"/>
        <c:crossAx val="66560768"/>
        <c:crosses val="autoZero"/>
        <c:auto val="1"/>
        <c:lblOffset val="100"/>
        <c:baseTimeUnit val="days"/>
      </c:dateAx>
      <c:valAx>
        <c:axId val="66560768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800" b="0" dirty="0">
                    <a:latin typeface="Times New Roman" pitchFamily="18" charset="0"/>
                    <a:cs typeface="Times New Roman" pitchFamily="18" charset="0"/>
                  </a:rPr>
                  <a:t>млрд.</a:t>
                </a:r>
                <a:r>
                  <a:rPr lang="ru-RU" sz="1800" b="0" baseline="0" dirty="0">
                    <a:latin typeface="Times New Roman" pitchFamily="18" charset="0"/>
                    <a:cs typeface="Times New Roman" pitchFamily="18" charset="0"/>
                  </a:rPr>
                  <a:t> руб.</a:t>
                </a:r>
                <a:endParaRPr lang="ru-RU" sz="18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2477578800306344E-2"/>
              <c:y val="0.27754060788300283"/>
            </c:manualLayout>
          </c:layout>
          <c:overlay val="1"/>
        </c:title>
        <c:numFmt formatCode="0" sourceLinked="1"/>
        <c:majorTickMark val="cross"/>
        <c:minorTickMark val="cross"/>
        <c:tickLblPos val="nextTo"/>
        <c:crossAx val="66542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77999760668827"/>
          <c:y val="0.10787165283371788"/>
          <c:w val="0.30054057643152166"/>
          <c:h val="0.77103512745838476"/>
        </c:manualLayout>
      </c:layout>
      <c:overlay val="1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1281763146440835"/>
          <c:y val="2.4210526315789467E-2"/>
          <c:w val="0.48165264598866075"/>
          <c:h val="0.90756900124326556"/>
        </c:manualLayout>
      </c:layout>
      <c:barChart>
        <c:barDir val="col"/>
        <c:grouping val="clustered"/>
        <c:varyColors val="1"/>
        <c:ser>
          <c:idx val="1"/>
          <c:order val="0"/>
          <c:tx>
            <c:strRef>
              <c:f>Лист10!$A$3</c:f>
              <c:strCache>
                <c:ptCount val="1"/>
                <c:pt idx="0">
                  <c:v>Нематериальные активы</c:v>
                </c:pt>
              </c:strCache>
            </c:strRef>
          </c:tx>
          <c:spPr>
            <a:solidFill>
              <a:srgbClr val="AAB0C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1"/>
          <c:val>
            <c:numRef>
              <c:f>Лист10!$G$3</c:f>
              <c:numCache>
                <c:formatCode>General</c:formatCode>
                <c:ptCount val="1"/>
                <c:pt idx="0">
                  <c:v>0.3277170000000002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E9AB-43AB-AC7A-733D264783BA}"/>
            </c:ext>
          </c:extLst>
        </c:ser>
        <c:ser>
          <c:idx val="2"/>
          <c:order val="1"/>
          <c:tx>
            <c:strRef>
              <c:f>Лист10!$A$4</c:f>
              <c:strCache>
                <c:ptCount val="1"/>
                <c:pt idx="0">
                  <c:v>Основные средства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</c:spPr>
          <c:invertIfNegative val="1"/>
          <c:val>
            <c:numRef>
              <c:f>Лист10!$G$4</c:f>
              <c:numCache>
                <c:formatCode>General</c:formatCode>
                <c:ptCount val="1"/>
                <c:pt idx="0">
                  <c:v>-0.34763300000000003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7030A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E9AB-43AB-AC7A-733D264783BA}"/>
            </c:ext>
          </c:extLst>
        </c:ser>
        <c:ser>
          <c:idx val="3"/>
          <c:order val="2"/>
          <c:tx>
            <c:strRef>
              <c:f>Лист10!$A$5</c:f>
              <c:strCache>
                <c:ptCount val="1"/>
                <c:pt idx="0">
                  <c:v>Долгосрочные финансовые вложения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1"/>
          <c:val>
            <c:numRef>
              <c:f>Лист10!$G$5</c:f>
              <c:numCache>
                <c:formatCode>General</c:formatCode>
                <c:ptCount val="1"/>
                <c:pt idx="0">
                  <c:v>-28.184118000000005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C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E9AB-43AB-AC7A-733D264783BA}"/>
            </c:ext>
          </c:extLst>
        </c:ser>
        <c:ser>
          <c:idx val="4"/>
          <c:order val="3"/>
          <c:tx>
            <c:strRef>
              <c:f>Лист10!$A$6</c:f>
              <c:strCache>
                <c:ptCount val="1"/>
                <c:pt idx="0">
                  <c:v>Прочие внеоборотные активы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1"/>
          <c:val>
            <c:numRef>
              <c:f>Лист10!$G$6</c:f>
              <c:numCache>
                <c:formatCode>General</c:formatCode>
                <c:ptCount val="1"/>
                <c:pt idx="0">
                  <c:v>0.116982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206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E9AB-43AB-AC7A-733D264783BA}"/>
            </c:ext>
          </c:extLst>
        </c:ser>
        <c:ser>
          <c:idx val="5"/>
          <c:order val="4"/>
          <c:tx>
            <c:strRef>
              <c:f>Лист10!$A$7</c:f>
              <c:strCache>
                <c:ptCount val="1"/>
                <c:pt idx="0">
                  <c:v>Запасы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invertIfNegative val="1"/>
          <c:val>
            <c:numRef>
              <c:f>Лист10!$G$8</c:f>
              <c:numCache>
                <c:formatCode>General</c:formatCode>
                <c:ptCount val="1"/>
                <c:pt idx="0">
                  <c:v>10.558733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B0F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E9AB-43AB-AC7A-733D264783BA}"/>
            </c:ext>
          </c:extLst>
        </c:ser>
        <c:ser>
          <c:idx val="6"/>
          <c:order val="5"/>
          <c:tx>
            <c:strRef>
              <c:f>Лист10!$A$8</c:f>
              <c:strCache>
                <c:ptCount val="1"/>
                <c:pt idx="0">
                  <c:v>Дебиторская задолженность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1"/>
          <c:val>
            <c:numRef>
              <c:f>Лист10!$G$8</c:f>
              <c:numCache>
                <c:formatCode>General</c:formatCode>
                <c:ptCount val="1"/>
                <c:pt idx="0">
                  <c:v>10.558733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70C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5-E9AB-43AB-AC7A-733D264783BA}"/>
            </c:ext>
          </c:extLst>
        </c:ser>
        <c:ser>
          <c:idx val="7"/>
          <c:order val="6"/>
          <c:tx>
            <c:strRef>
              <c:f>Лист10!$A$9</c:f>
              <c:strCache>
                <c:ptCount val="1"/>
                <c:pt idx="0">
                  <c:v>Прочие оборотные активы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1"/>
          <c:val>
            <c:numRef>
              <c:f>Лист10!$G$9</c:f>
              <c:numCache>
                <c:formatCode>General</c:formatCode>
                <c:ptCount val="1"/>
                <c:pt idx="0">
                  <c:v>-20.728388999999989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6-E9AB-43AB-AC7A-733D264783BA}"/>
            </c:ext>
          </c:extLst>
        </c:ser>
        <c:ser>
          <c:idx val="8"/>
          <c:order val="7"/>
          <c:tx>
            <c:strRef>
              <c:f>Лист10!$A$13</c:f>
              <c:strCache>
                <c:ptCount val="1"/>
                <c:pt idx="0">
                  <c:v>Долгосрочные обязательства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invertIfNegative val="1"/>
          <c:val>
            <c:numRef>
              <c:f>Лист10!$I$13</c:f>
              <c:numCache>
                <c:formatCode>General</c:formatCode>
                <c:ptCount val="1"/>
                <c:pt idx="0">
                  <c:v>41.405189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FF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7-E9AB-43AB-AC7A-733D264783BA}"/>
            </c:ext>
          </c:extLst>
        </c:ser>
        <c:ser>
          <c:idx val="9"/>
          <c:order val="8"/>
          <c:tx>
            <c:strRef>
              <c:f>Лист10!$A$14</c:f>
              <c:strCache>
                <c:ptCount val="1"/>
                <c:pt idx="0">
                  <c:v>Краткосрочные обязательства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invertIfNegative val="1"/>
          <c:val>
            <c:numRef>
              <c:f>Лист10!$I$14</c:f>
              <c:numCache>
                <c:formatCode>General</c:formatCode>
                <c:ptCount val="1"/>
                <c:pt idx="0">
                  <c:v>-26.945728999999982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92D05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8-E9AB-43AB-AC7A-733D264783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147200"/>
        <c:axId val="62153088"/>
      </c:barChart>
      <c:catAx>
        <c:axId val="62147200"/>
        <c:scaling>
          <c:orientation val="minMax"/>
        </c:scaling>
        <c:delete val="1"/>
        <c:axPos val="b"/>
        <c:majorTickMark val="none"/>
        <c:minorTickMark val="cross"/>
        <c:tickLblPos val="nextTo"/>
        <c:crossAx val="62153088"/>
        <c:crosses val="autoZero"/>
        <c:auto val="1"/>
        <c:lblAlgn val="ctr"/>
        <c:lblOffset val="100"/>
        <c:noMultiLvlLbl val="1"/>
      </c:catAx>
      <c:valAx>
        <c:axId val="62153088"/>
        <c:scaling>
          <c:orientation val="minMax"/>
        </c:scaling>
        <c:delete val="1"/>
        <c:axPos val="l"/>
        <c:majorGridlines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ru-RU" sz="1800" b="0" dirty="0"/>
                  <a:t>млрд. руб.</a:t>
                </a:r>
              </a:p>
            </c:rich>
          </c:tx>
          <c:layout>
            <c:manualLayout>
              <c:xMode val="edge"/>
              <c:yMode val="edge"/>
              <c:x val="1.2609680349780047E-2"/>
              <c:y val="0.21900629116956577"/>
            </c:manualLayout>
          </c:layout>
          <c:overlay val="1"/>
        </c:title>
        <c:numFmt formatCode="General" sourceLinked="1"/>
        <c:majorTickMark val="cross"/>
        <c:minorTickMark val="cross"/>
        <c:tickLblPos val="nextTo"/>
        <c:crossAx val="621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44954728044865"/>
          <c:y val="0"/>
          <c:w val="0.38631714406801748"/>
          <c:h val="1"/>
        </c:manualLayout>
      </c:layout>
      <c:overlay val="1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1476790326834752"/>
          <c:y val="0.17163164739034201"/>
          <c:w val="0.57868643795159425"/>
          <c:h val="0.6486177242102657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Лист11!$H$29</c:f>
              <c:strCache>
                <c:ptCount val="1"/>
                <c:pt idx="0">
                  <c:v>Чистые активы</c:v>
                </c:pt>
              </c:strCache>
            </c:strRef>
          </c:tx>
          <c:spPr>
            <a:solidFill>
              <a:srgbClr val="00B0F0"/>
            </a:solidFill>
          </c:spPr>
          <c:invertIfNegative val="1"/>
          <c:val>
            <c:numRef>
              <c:f>Лист11!$I$29</c:f>
              <c:numCache>
                <c:formatCode>0</c:formatCode>
                <c:ptCount val="1"/>
                <c:pt idx="0">
                  <c:v>15.162476000000026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74BA-4092-8FE3-C368D3AE60D2}"/>
            </c:ext>
          </c:extLst>
        </c:ser>
        <c:ser>
          <c:idx val="1"/>
          <c:order val="1"/>
          <c:tx>
            <c:strRef>
              <c:f>Лист11!$H$30</c:f>
              <c:strCache>
                <c:ptCount val="1"/>
                <c:pt idx="0">
                  <c:v>Чистая прибыль средняя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val>
            <c:numRef>
              <c:f>Лист11!$I$30</c:f>
              <c:numCache>
                <c:formatCode>0</c:formatCode>
                <c:ptCount val="1"/>
                <c:pt idx="0">
                  <c:v>19.71635273026687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1-74BA-4092-8FE3-C368D3AE60D2}"/>
            </c:ext>
          </c:extLst>
        </c:ser>
        <c:ser>
          <c:idx val="2"/>
          <c:order val="2"/>
          <c:tx>
            <c:strRef>
              <c:f>Лист11!$H$31</c:f>
              <c:strCache>
                <c:ptCount val="1"/>
                <c:pt idx="0">
                  <c:v>Чистая прибыль корр.</c:v>
                </c:pt>
              </c:strCache>
            </c:strRef>
          </c:tx>
          <c:spPr>
            <a:solidFill>
              <a:srgbClr val="FF0000"/>
            </a:solidFill>
          </c:spPr>
          <c:invertIfNegative val="1"/>
          <c:val>
            <c:numRef>
              <c:f>Лист11!$I$31</c:f>
              <c:numCache>
                <c:formatCode>0</c:formatCode>
                <c:ptCount val="1"/>
                <c:pt idx="0">
                  <c:v>76.920635000000004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2-74BA-4092-8FE3-C368D3AE60D2}"/>
            </c:ext>
          </c:extLst>
        </c:ser>
        <c:ser>
          <c:idx val="3"/>
          <c:order val="3"/>
          <c:tx>
            <c:strRef>
              <c:f>Лист11!$H$32</c:f>
              <c:strCache>
                <c:ptCount val="1"/>
                <c:pt idx="0">
                  <c:v>Чистая прибыль прогноз.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val>
            <c:numRef>
              <c:f>Лист11!$I$32</c:f>
              <c:numCache>
                <c:formatCode>0</c:formatCode>
                <c:ptCount val="1"/>
                <c:pt idx="0">
                  <c:v>35.109299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3-74BA-4092-8FE3-C368D3AE6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184064"/>
        <c:axId val="66912640"/>
      </c:barChart>
      <c:catAx>
        <c:axId val="6218406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66912640"/>
        <c:crosses val="autoZero"/>
        <c:auto val="1"/>
        <c:lblAlgn val="ctr"/>
        <c:lblOffset val="100"/>
        <c:noMultiLvlLbl val="1"/>
      </c:catAx>
      <c:valAx>
        <c:axId val="66912640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ru-RU" sz="1800" b="0">
                    <a:latin typeface="Times New Roman" pitchFamily="18" charset="0"/>
                    <a:cs typeface="Times New Roman" pitchFamily="18" charset="0"/>
                  </a:rPr>
                  <a:t>млрд.</a:t>
                </a:r>
                <a:r>
                  <a:rPr lang="ru-RU" sz="1800" b="0" baseline="0">
                    <a:latin typeface="Times New Roman" pitchFamily="18" charset="0"/>
                    <a:cs typeface="Times New Roman" pitchFamily="18" charset="0"/>
                  </a:rPr>
                  <a:t> руб.</a:t>
                </a:r>
                <a:endParaRPr lang="ru-RU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3383338662454463E-2"/>
              <c:y val="0.2796013814304853"/>
            </c:manualLayout>
          </c:layout>
          <c:overlay val="1"/>
        </c:title>
        <c:numFmt formatCode="0" sourceLinked="1"/>
        <c:majorTickMark val="cross"/>
        <c:minorTickMark val="cross"/>
        <c:tickLblPos val="nextTo"/>
        <c:crossAx val="62184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583831986809472"/>
          <c:y val="7.4741150844932741E-2"/>
          <c:w val="0.29722222222222339"/>
          <c:h val="0.83266987459901043"/>
        </c:manualLayout>
      </c:layout>
      <c:overlay val="1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1036594017047377"/>
          <c:y val="4.4646493054318399E-2"/>
          <c:w val="0.55029476787030218"/>
          <c:h val="0.90738640328918463"/>
        </c:manualLayout>
      </c:layout>
      <c:barChart>
        <c:barDir val="col"/>
        <c:grouping val="clustered"/>
        <c:varyColors val="1"/>
        <c:ser>
          <c:idx val="1"/>
          <c:order val="0"/>
          <c:tx>
            <c:strRef>
              <c:f>Лист10!$A$3</c:f>
              <c:strCache>
                <c:ptCount val="1"/>
                <c:pt idx="0">
                  <c:v>Нематериальные активы</c:v>
                </c:pt>
              </c:strCache>
            </c:strRef>
          </c:tx>
          <c:spPr>
            <a:solidFill>
              <a:srgbClr val="AAB0C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invertIfNegative val="1"/>
          <c:val>
            <c:numRef>
              <c:f>Лист10!$H$3</c:f>
              <c:numCache>
                <c:formatCode>General</c:formatCode>
                <c:ptCount val="1"/>
                <c:pt idx="0">
                  <c:v>0.79629000000000005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1">
                        <a:lumMod val="60000"/>
                        <a:lumOff val="40000"/>
                      </a:schemeClr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7563-4055-8129-927BF3DD9072}"/>
            </c:ext>
          </c:extLst>
        </c:ser>
        <c:ser>
          <c:idx val="2"/>
          <c:order val="1"/>
          <c:tx>
            <c:strRef>
              <c:f>Лист10!$A$4</c:f>
              <c:strCache>
                <c:ptCount val="1"/>
                <c:pt idx="0">
                  <c:v>Основные средства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</c:spPr>
          <c:invertIfNegative val="1"/>
          <c:val>
            <c:numRef>
              <c:f>Лист10!$H$4</c:f>
              <c:numCache>
                <c:formatCode>General</c:formatCode>
                <c:ptCount val="1"/>
                <c:pt idx="0">
                  <c:v>-0.65957200000000005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7030A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7563-4055-8129-927BF3DD9072}"/>
            </c:ext>
          </c:extLst>
        </c:ser>
        <c:ser>
          <c:idx val="3"/>
          <c:order val="2"/>
          <c:tx>
            <c:strRef>
              <c:f>Лист10!$A$5</c:f>
              <c:strCache>
                <c:ptCount val="1"/>
                <c:pt idx="0">
                  <c:v>Долгосрочные финансовые вложения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1"/>
          <c:val>
            <c:numRef>
              <c:f>Лист10!$H$5</c:f>
              <c:numCache>
                <c:formatCode>General</c:formatCode>
                <c:ptCount val="1"/>
                <c:pt idx="0">
                  <c:v>23.629366999999988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C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7563-4055-8129-927BF3DD9072}"/>
            </c:ext>
          </c:extLst>
        </c:ser>
        <c:ser>
          <c:idx val="4"/>
          <c:order val="3"/>
          <c:tx>
            <c:strRef>
              <c:f>Лист10!$A$6</c:f>
              <c:strCache>
                <c:ptCount val="1"/>
                <c:pt idx="0">
                  <c:v>Прочие внеоборотные активы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1"/>
          <c:val>
            <c:numRef>
              <c:f>Лист10!$H$6</c:f>
              <c:numCache>
                <c:formatCode>General</c:formatCode>
                <c:ptCount val="1"/>
                <c:pt idx="0">
                  <c:v>4.1979589999999956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206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7563-4055-8129-927BF3DD9072}"/>
            </c:ext>
          </c:extLst>
        </c:ser>
        <c:ser>
          <c:idx val="5"/>
          <c:order val="4"/>
          <c:tx>
            <c:strRef>
              <c:f>Лист10!$A$7</c:f>
              <c:strCache>
                <c:ptCount val="1"/>
                <c:pt idx="0">
                  <c:v>Запасы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invertIfNegative val="1"/>
          <c:val>
            <c:numRef>
              <c:f>Лист10!$H$7</c:f>
              <c:numCache>
                <c:formatCode>General</c:formatCode>
                <c:ptCount val="1"/>
                <c:pt idx="0">
                  <c:v>0.82061899999999999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B0F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7563-4055-8129-927BF3DD9072}"/>
            </c:ext>
          </c:extLst>
        </c:ser>
        <c:ser>
          <c:idx val="6"/>
          <c:order val="5"/>
          <c:tx>
            <c:strRef>
              <c:f>Лист10!$A$8</c:f>
              <c:strCache>
                <c:ptCount val="1"/>
                <c:pt idx="0">
                  <c:v>Дебиторская задолженность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1"/>
          <c:val>
            <c:numRef>
              <c:f>Лист10!$H$8</c:f>
              <c:numCache>
                <c:formatCode>General</c:formatCode>
                <c:ptCount val="1"/>
                <c:pt idx="0">
                  <c:v>12.017243000000001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70C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5-7563-4055-8129-927BF3DD9072}"/>
            </c:ext>
          </c:extLst>
        </c:ser>
        <c:ser>
          <c:idx val="7"/>
          <c:order val="6"/>
          <c:tx>
            <c:strRef>
              <c:f>Лист10!$A$9</c:f>
              <c:strCache>
                <c:ptCount val="1"/>
                <c:pt idx="0">
                  <c:v>Прочие оборотные активы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1"/>
          <c:val>
            <c:numRef>
              <c:f>Лист10!$H$9</c:f>
              <c:numCache>
                <c:formatCode>General</c:formatCode>
                <c:ptCount val="1"/>
                <c:pt idx="0">
                  <c:v>-18.106566999999988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6-7563-4055-8129-927BF3DD9072}"/>
            </c:ext>
          </c:extLst>
        </c:ser>
        <c:ser>
          <c:idx val="8"/>
          <c:order val="7"/>
          <c:tx>
            <c:strRef>
              <c:f>Лист10!$A$13</c:f>
              <c:strCache>
                <c:ptCount val="1"/>
                <c:pt idx="0">
                  <c:v>Долгосрочные обязательства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invertIfNegative val="1"/>
          <c:val>
            <c:numRef>
              <c:f>Лист10!$H$18</c:f>
              <c:numCache>
                <c:formatCode>General</c:formatCode>
                <c:ptCount val="1"/>
                <c:pt idx="0">
                  <c:v>16.651491000000011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FFFF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7-7563-4055-8129-927BF3DD9072}"/>
            </c:ext>
          </c:extLst>
        </c:ser>
        <c:ser>
          <c:idx val="9"/>
          <c:order val="8"/>
          <c:tx>
            <c:strRef>
              <c:f>Лист10!$A$14</c:f>
              <c:strCache>
                <c:ptCount val="1"/>
                <c:pt idx="0">
                  <c:v>Краткосрочные обязательства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</c:spPr>
          <c:invertIfNegative val="1"/>
          <c:val>
            <c:numRef>
              <c:f>Лист10!$H$19</c:f>
              <c:numCache>
                <c:formatCode>General</c:formatCode>
                <c:ptCount val="1"/>
                <c:pt idx="0">
                  <c:v>-14.140581000000001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92D05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8-7563-4055-8129-927BF3DD9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967808"/>
        <c:axId val="65482752"/>
      </c:barChart>
      <c:catAx>
        <c:axId val="66967808"/>
        <c:scaling>
          <c:orientation val="minMax"/>
        </c:scaling>
        <c:delete val="1"/>
        <c:axPos val="b"/>
        <c:majorTickMark val="none"/>
        <c:minorTickMark val="cross"/>
        <c:tickLblPos val="nextTo"/>
        <c:crossAx val="65482752"/>
        <c:crosses val="autoZero"/>
        <c:auto val="1"/>
        <c:lblAlgn val="ctr"/>
        <c:lblOffset val="100"/>
        <c:noMultiLvlLbl val="1"/>
      </c:catAx>
      <c:valAx>
        <c:axId val="65482752"/>
        <c:scaling>
          <c:orientation val="minMax"/>
        </c:scaling>
        <c:delete val="1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ru-RU" sz="1800" b="0">
                    <a:latin typeface="Times New Roman" pitchFamily="18" charset="0"/>
                    <a:cs typeface="Times New Roman" pitchFamily="18" charset="0"/>
                  </a:rPr>
                  <a:t>млрд.</a:t>
                </a:r>
                <a:r>
                  <a:rPr lang="ru-RU" sz="1800" b="0" baseline="0">
                    <a:latin typeface="Times New Roman" pitchFamily="18" charset="0"/>
                    <a:cs typeface="Times New Roman" pitchFamily="18" charset="0"/>
                  </a:rPr>
                  <a:t> руб.</a:t>
                </a:r>
                <a:endParaRPr lang="ru-RU" sz="18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0427218861347601E-2"/>
              <c:y val="0.1957758344235008"/>
            </c:manualLayout>
          </c:layout>
          <c:overlay val="1"/>
        </c:title>
        <c:numFmt formatCode="General" sourceLinked="1"/>
        <c:majorTickMark val="cross"/>
        <c:minorTickMark val="cross"/>
        <c:tickLblPos val="nextTo"/>
        <c:crossAx val="66967808"/>
        <c:crosses val="autoZero"/>
        <c:crossBetween val="between"/>
      </c:valAx>
    </c:plotArea>
    <c:legend>
      <c:legendPos val="r"/>
      <c:legendEntry>
        <c:idx val="2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178013035452179"/>
          <c:y val="0"/>
          <c:w val="0.30821986964548292"/>
          <c:h val="1"/>
        </c:manualLayout>
      </c:layout>
      <c:overlay val="1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0.23214</cdr:x>
      <cdr:y>0.04545</cdr:y>
    </cdr:from>
    <cdr:to>
      <cdr:x>0.92857</cdr:x>
      <cdr:y>0.5303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flipV="1">
          <a:off x="1857387" y="214314"/>
          <a:ext cx="5572164" cy="2286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0.66071</cdr:x>
      <cdr:y>0.21212</cdr:y>
    </cdr:from>
    <cdr:to>
      <cdr:x>0.66643</cdr:x>
      <cdr:y>0.59091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rot="16200000">
          <a:off x="4416297" y="1870247"/>
          <a:ext cx="1785950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68433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Georgia" pitchFamily="18" charset="0"/>
                <a:cs typeface="Arial" pitchFamily="34" charset="0"/>
              </a:rPr>
              <a:t>Оценка платежеспособности и финансовой устойчивости предприятия  на примере  ООО «ЛСК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214290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285728"/>
            <a:ext cx="8429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Georgia" pitchFamily="18" charset="0"/>
                <a:cs typeface="Arial" panose="020B0604020202020204" pitchFamily="34" charset="0"/>
              </a:rPr>
              <a:t>ЛИПЕЦКИЙ ГОСУДАРСТВЕННЫЙ ТЕХНИЧЕСКИЙ УНИВЕРСИТЕТ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214290"/>
            <a:ext cx="833346" cy="6633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14942" y="4143380"/>
            <a:ext cx="3214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Georgia" pitchFamily="18" charset="0"/>
                <a:cs typeface="Arial" pitchFamily="34" charset="0"/>
              </a:rPr>
              <a:t>Маевский Владислав группа ЭУП-15</a:t>
            </a:r>
            <a:endParaRPr lang="ru-RU" dirty="0">
              <a:latin typeface="Georgia" pitchFamily="18" charset="0"/>
            </a:endParaRPr>
          </a:p>
          <a:p>
            <a:r>
              <a:rPr lang="ru-RU" dirty="0">
                <a:latin typeface="Georgia" pitchFamily="18" charset="0"/>
                <a:cs typeface="Arial" panose="020B0604020202020204" pitchFamily="34" charset="0"/>
              </a:rPr>
              <a:t>Руководитель:</a:t>
            </a:r>
          </a:p>
          <a:p>
            <a:r>
              <a:rPr lang="ru-RU" dirty="0">
                <a:latin typeface="Georgia" pitchFamily="18" charset="0"/>
                <a:cs typeface="Arial" panose="020B0604020202020204" pitchFamily="34" charset="0"/>
              </a:rPr>
              <a:t>к.э.н., доцент</a:t>
            </a:r>
          </a:p>
          <a:p>
            <a:r>
              <a:rPr lang="ru-RU" dirty="0">
                <a:latin typeface="Georgia" pitchFamily="18" charset="0"/>
                <a:cs typeface="Arial" panose="020B0604020202020204" pitchFamily="34" charset="0"/>
              </a:rPr>
              <a:t>Круглов Игорь </a:t>
            </a:r>
            <a:r>
              <a:rPr lang="ru-RU" dirty="0" err="1">
                <a:latin typeface="Georgia" pitchFamily="18" charset="0"/>
                <a:cs typeface="Arial" panose="020B0604020202020204" pitchFamily="34" charset="0"/>
              </a:rPr>
              <a:t>Валеоьевия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635795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Georgia" pitchFamily="18" charset="0"/>
              </a:rPr>
              <a:t>Липецк - 2019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142852"/>
            <a:ext cx="9144000" cy="571504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itchFamily="18" charset="0"/>
                <a:cs typeface="Arial" panose="020B0604020202020204" pitchFamily="34" charset="0"/>
              </a:rPr>
              <a:t>Итоговая стоимость ПАО «НЛМК»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1571604" y="857232"/>
            <a:ext cx="5796683" cy="571504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428736"/>
            <a:ext cx="87868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где С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ит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- итоговая стоимость компании;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зп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С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дп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С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ср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- стоимости, определенные затратным, доходным и сравнительным подходами;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К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К</a:t>
            </a:r>
            <a:r>
              <a:rPr kumimoji="0" lang="ru-RU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- соответствующие весовые коэффициенты, выбранные для каждого подхода к оценке.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785794"/>
            <a:ext cx="6500858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286776" y="11429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Georgia" pitchFamily="18" charset="0"/>
              </a:rPr>
              <a:t>(2)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1" y="3786190"/>
          <a:ext cx="8786876" cy="2714644"/>
        </p:xfrm>
        <a:graphic>
          <a:graphicData uri="http://schemas.openxmlformats.org/drawingml/2006/table">
            <a:tbl>
              <a:tblPr/>
              <a:tblGrid>
                <a:gridCol w="252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613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Подход к оценке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SimSun"/>
                          <a:cs typeface="Times New Roman"/>
                        </a:rPr>
                        <a:t>Весовой коэффициент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SimSun"/>
                          <a:cs typeface="Times New Roman"/>
                        </a:rPr>
                        <a:t>Стоимость</a:t>
                      </a:r>
                      <a:r>
                        <a:rPr lang="ru-RU" sz="1800" baseline="0" dirty="0">
                          <a:latin typeface="Times New Roman"/>
                          <a:ea typeface="SimSun"/>
                          <a:cs typeface="Times New Roman"/>
                        </a:rPr>
                        <a:t>, </a:t>
                      </a: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latin typeface="Times New Roman"/>
                          <a:ea typeface="SimSun"/>
                          <a:cs typeface="Times New Roman"/>
                        </a:rPr>
                        <a:t> млн. руб.</a:t>
                      </a:r>
                      <a:endParaRPr lang="ru-RU" sz="18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SimSun"/>
                          <a:cs typeface="Times New Roman"/>
                        </a:rPr>
                        <a:t>Значение,</a:t>
                      </a: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SimSun"/>
                          <a:cs typeface="Times New Roman"/>
                        </a:rPr>
                        <a:t> млн. руб.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Затратный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0,15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340302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51045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61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Сравнительный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0,45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921073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414483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8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Доходный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0,40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528465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SimSun"/>
                          <a:cs typeface="Times New Roman"/>
                        </a:rPr>
                        <a:t>211386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8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SimSun"/>
                          <a:cs typeface="Times New Roman"/>
                        </a:rPr>
                        <a:t>Итого 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SimSun"/>
                          <a:cs typeface="Times New Roman"/>
                        </a:rPr>
                        <a:t>1,0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SimSun"/>
                          <a:cs typeface="Times New Roman"/>
                        </a:rPr>
                        <a:t>-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SimSun"/>
                          <a:cs typeface="Times New Roman"/>
                        </a:rPr>
                        <a:t>676914</a:t>
                      </a: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5720" y="3429000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Georgia" pitchFamily="18" charset="0"/>
              </a:rPr>
              <a:t>Таблица 13 - Определение окончательной стоимости ПАО «НЛМК»</a:t>
            </a:r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92945" y="5491069"/>
            <a:ext cx="8229600" cy="85605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Рисунок 6 – Стоимость ПАО «НЛМК» методами дисконтирования денежных потоков и чистых активов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85728"/>
            <a:ext cx="857256" cy="42031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285728"/>
            <a:ext cx="894131" cy="40877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501090" y="6286520"/>
            <a:ext cx="642910" cy="5714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11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29128715"/>
              </p:ext>
            </p:extLst>
          </p:nvPr>
        </p:nvGraphicFramePr>
        <p:xfrm>
          <a:off x="642910" y="548680"/>
          <a:ext cx="800105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2643182"/>
            <a:ext cx="86439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Georgia" pitchFamily="18" charset="0"/>
              </a:rPr>
              <a:t>Рисунок 7</a:t>
            </a:r>
            <a:r>
              <a:rPr lang="ru-RU" sz="1400" dirty="0">
                <a:latin typeface="Georgia" pitchFamily="18" charset="0"/>
              </a:rPr>
              <a:t> - </a:t>
            </a:r>
            <a:r>
              <a:rPr lang="ru-RU" sz="1600" dirty="0">
                <a:latin typeface="Georgia" pitchFamily="18" charset="0"/>
              </a:rPr>
              <a:t>Влияние факторов на стоимость компании  методом чистых активов на 31.12.2016 г.</a:t>
            </a:r>
          </a:p>
          <a:p>
            <a:pPr algn="ctr"/>
            <a:r>
              <a:rPr lang="ru-RU" dirty="0"/>
              <a:t> 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57158" y="3429000"/>
          <a:ext cx="8072494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786454"/>
            <a:ext cx="89297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Georgia" pitchFamily="18" charset="0"/>
              </a:rPr>
              <a:t>Рисунок 8 - Влияние факторов на стоимость компании  методом дисконтирования денежных потоков в период 31.12.2016 г.</a:t>
            </a:r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01090" y="6143644"/>
            <a:ext cx="642910" cy="7143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12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571472" y="142852"/>
          <a:ext cx="8286808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01090" y="6357958"/>
            <a:ext cx="642910" cy="5000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143248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Georgia" pitchFamily="18" charset="0"/>
              </a:rPr>
              <a:t>Рисунок 9</a:t>
            </a:r>
            <a:r>
              <a:rPr lang="ru-RU" sz="1400" dirty="0">
                <a:latin typeface="Georgia" pitchFamily="18" charset="0"/>
              </a:rPr>
              <a:t> - </a:t>
            </a:r>
            <a:r>
              <a:rPr lang="ru-RU" sz="1600" dirty="0">
                <a:latin typeface="Georgia" pitchFamily="18" charset="0"/>
              </a:rPr>
              <a:t>Влияние факторов на стоимость компании  методом чистых активов на 31.12.2017 г.</a:t>
            </a:r>
          </a:p>
          <a:p>
            <a:pPr algn="ctr"/>
            <a:r>
              <a:rPr lang="ru-RU" dirty="0"/>
              <a:t> 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00034" y="3429000"/>
          <a:ext cx="8143932" cy="2957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4282" y="5996226"/>
            <a:ext cx="89297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>
                <a:latin typeface="Georgia" pitchFamily="18" charset="0"/>
              </a:rPr>
              <a:t>Рисунок 10</a:t>
            </a:r>
            <a:r>
              <a:rPr lang="ru-RU" sz="1400">
                <a:latin typeface="Georgia" pitchFamily="18" charset="0"/>
              </a:rPr>
              <a:t> </a:t>
            </a:r>
            <a:r>
              <a:rPr lang="ru-RU" sz="1400" dirty="0">
                <a:latin typeface="Georgia" pitchFamily="18" charset="0"/>
              </a:rPr>
              <a:t>- </a:t>
            </a:r>
            <a:r>
              <a:rPr lang="ru-RU" sz="1600" dirty="0">
                <a:latin typeface="Georgia" pitchFamily="18" charset="0"/>
              </a:rPr>
              <a:t>Влияние факторов на стоимость компании  методом дисконтирования денежных потоков на 31.12.2017 г.</a:t>
            </a:r>
          </a:p>
          <a:p>
            <a:pPr algn="ctr"/>
            <a:r>
              <a:rPr lang="ru-RU" dirty="0"/>
              <a:t> 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00034" y="0"/>
          <a:ext cx="8429684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357430"/>
            <a:ext cx="835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latin typeface="Georgia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85728"/>
            <a:ext cx="894131" cy="4087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86" y="285728"/>
            <a:ext cx="714380" cy="420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44" y="714357"/>
            <a:ext cx="900115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Цель выпускной квалификационной работы </a:t>
            </a:r>
            <a:r>
              <a:rPr lang="ru-RU" sz="2400" b="1" dirty="0">
                <a:latin typeface="Georgia" pitchFamily="18" charset="0"/>
              </a:rPr>
              <a:t>-</a:t>
            </a:r>
            <a:r>
              <a:rPr lang="ru-RU" sz="2200" dirty="0">
                <a:latin typeface="Georgia" pitchFamily="18" charset="0"/>
              </a:rPr>
              <a:t>проведение оценки стоимости компании с применением классических подходов на примере ПАО «НЛМК».</a:t>
            </a:r>
          </a:p>
          <a:p>
            <a:pPr algn="just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Задачи исследования:</a:t>
            </a:r>
          </a:p>
          <a:p>
            <a:pPr marL="457200" indent="-457200" algn="just">
              <a:buAutoNum type="arabicPeriod"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И</a:t>
            </a:r>
            <a:r>
              <a:rPr lang="ru-RU" sz="2200" dirty="0">
                <a:latin typeface="Georgia" pitchFamily="18" charset="0"/>
              </a:rPr>
              <a:t>зучить теоретические основы оценки стоимости компании.</a:t>
            </a:r>
          </a:p>
          <a:p>
            <a:pPr marL="457200" indent="-457200" algn="just">
              <a:buAutoNum type="arabicPeriod"/>
            </a:pPr>
            <a:r>
              <a:rPr lang="ru-RU" sz="2200" dirty="0">
                <a:latin typeface="Georgia" pitchFamily="18" charset="0"/>
              </a:rPr>
              <a:t>Проанализировать деятельность выбранной компании.</a:t>
            </a:r>
          </a:p>
          <a:p>
            <a:pPr marL="457200" indent="-457200" algn="just">
              <a:buAutoNum type="arabicPeriod"/>
            </a:pPr>
            <a:r>
              <a:rPr lang="ru-RU" sz="2200" dirty="0">
                <a:latin typeface="Georgia" pitchFamily="18" charset="0"/>
              </a:rPr>
              <a:t>Осуществить оценку стоимости ПАО «НЛМК» с  применением изученных методов.</a:t>
            </a:r>
          </a:p>
          <a:p>
            <a:pPr marL="457200" indent="-457200" algn="just">
              <a:buAutoNum type="arabicPeriod"/>
            </a:pPr>
            <a:r>
              <a:rPr lang="ru-RU" sz="2200" dirty="0">
                <a:latin typeface="Georgia" pitchFamily="18" charset="0"/>
              </a:rPr>
              <a:t>Определить итоговую стоимость и выявить факторы, влияющие на изменение стоимости компании.</a:t>
            </a:r>
          </a:p>
          <a:p>
            <a:pPr lvl="1"/>
            <a:endParaRPr lang="ru-RU" sz="2200" dirty="0">
              <a:latin typeface="Georgia" pitchFamily="18" charset="0"/>
            </a:endParaRPr>
          </a:p>
          <a:p>
            <a:pPr lvl="1" algn="just"/>
            <a:r>
              <a:rPr lang="ru-RU" sz="2200" dirty="0">
                <a:latin typeface="Georgia" pitchFamily="18" charset="0"/>
              </a:rPr>
              <a:t> </a:t>
            </a:r>
          </a:p>
          <a:p>
            <a:pPr algn="just"/>
            <a:endParaRPr lang="ru-RU" sz="2200" dirty="0">
              <a:latin typeface="Georgia" pitchFamily="18" charset="0"/>
            </a:endParaRPr>
          </a:p>
          <a:p>
            <a:pPr algn="just"/>
            <a:endParaRPr lang="ru-RU" sz="2400" b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  <a:p>
            <a:pPr algn="just"/>
            <a:endParaRPr lang="ru-RU" sz="2400" dirty="0">
              <a:latin typeface="Georgia" pitchFamily="18" charset="0"/>
            </a:endParaRPr>
          </a:p>
          <a:p>
            <a:pPr algn="just"/>
            <a:r>
              <a:rPr lang="ru-RU" sz="2400" dirty="0">
                <a:latin typeface="Georgia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28625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Объект исследования </a:t>
            </a:r>
            <a:r>
              <a:rPr lang="ru-RU" sz="2200" dirty="0">
                <a:latin typeface="Georgia" pitchFamily="18" charset="0"/>
              </a:rPr>
              <a:t>- стоимость публичного акционерного общества «НЛМК».</a:t>
            </a:r>
          </a:p>
          <a:p>
            <a:pPr algn="just"/>
            <a:endParaRPr lang="ru-RU" sz="2200" dirty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pPr algn="just"/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Предмет исследования </a:t>
            </a:r>
            <a:r>
              <a:rPr lang="ru-RU" sz="2200" b="1" dirty="0">
                <a:latin typeface="Georgia" pitchFamily="18" charset="0"/>
              </a:rPr>
              <a:t>-</a:t>
            </a:r>
            <a:r>
              <a:rPr lang="ru-RU" sz="2200" dirty="0">
                <a:latin typeface="Georgia" pitchFamily="18" charset="0"/>
              </a:rPr>
              <a:t> классические подходы к оценке стоимости компании.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29652" y="628652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Georgia" pitchFamily="18" charset="0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785794"/>
            <a:ext cx="9144000" cy="380588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itchFamily="18" charset="0"/>
                <a:cs typeface="Arial" panose="020B0604020202020204" pitchFamily="34" charset="0"/>
              </a:rPr>
              <a:t>Трактовка понятия «стоимость компании»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214290"/>
            <a:ext cx="857256" cy="4203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834" y="285728"/>
            <a:ext cx="894131" cy="4087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572528" y="6429396"/>
            <a:ext cx="571472" cy="428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85860"/>
            <a:ext cx="9144000" cy="2548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000" dirty="0">
                <a:latin typeface="Georgia" pitchFamily="18" charset="0"/>
              </a:rPr>
              <a:t>	</a:t>
            </a:r>
            <a:r>
              <a:rPr lang="ru-RU" sz="2000" b="1" dirty="0">
                <a:latin typeface="Georgia" pitchFamily="18" charset="0"/>
              </a:rPr>
              <a:t>Стоимость компании </a:t>
            </a:r>
            <a:r>
              <a:rPr lang="ru-RU" sz="2000" dirty="0">
                <a:latin typeface="Georgia" pitchFamily="18" charset="0"/>
              </a:rPr>
              <a:t>- это наиболее вероятная  рассчитанная величина, определенная на дату оценки в соответствии с выбранным видом стоимости согласно требованиям Федерального стандарта оценки «Цель оценки и виды стоимости». – </a:t>
            </a:r>
            <a:r>
              <a:rPr lang="en-US" sz="2000" b="1" dirty="0">
                <a:latin typeface="Georgia" pitchFamily="18" charset="0"/>
              </a:rPr>
              <a:t>[</a:t>
            </a:r>
            <a:r>
              <a:rPr lang="ru-RU" sz="2000" b="1" dirty="0">
                <a:latin typeface="Georgia" pitchFamily="18" charset="0"/>
              </a:rPr>
              <a:t>ФСО №1 (утв. Приказом Минэкономразвития России от 20.05.2015 №297)</a:t>
            </a:r>
            <a:r>
              <a:rPr lang="en-US" sz="2000" b="1" dirty="0">
                <a:latin typeface="Georgia" pitchFamily="18" charset="0"/>
              </a:rPr>
              <a:t>]</a:t>
            </a:r>
            <a:endParaRPr lang="ru-RU" sz="2000" b="1" dirty="0">
              <a:latin typeface="Georgia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dirty="0">
                <a:latin typeface="Georgia" pitchFamily="18" charset="0"/>
              </a:rPr>
              <a:t>	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14686"/>
            <a:ext cx="9144000" cy="217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000" dirty="0">
                <a:latin typeface="Georgia" pitchFamily="18" charset="0"/>
              </a:rPr>
              <a:t>	</a:t>
            </a:r>
            <a:r>
              <a:rPr lang="ru-RU" sz="2000" b="1" dirty="0">
                <a:latin typeface="Georgia" pitchFamily="18" charset="0"/>
              </a:rPr>
              <a:t>Под стоимостью компании </a:t>
            </a:r>
            <a:r>
              <a:rPr lang="ru-RU" sz="2000" dirty="0">
                <a:latin typeface="Georgia" pitchFamily="18" charset="0"/>
              </a:rPr>
              <a:t>понимается стоимость полезности (в форме приведенных ожидаемых в будущем сальдированных потоков), генерируемой всеми активами (инвестиционным капиталом) компании. - </a:t>
            </a:r>
            <a:r>
              <a:rPr lang="en-US" sz="2000" b="1" dirty="0">
                <a:latin typeface="Georgia" pitchFamily="18" charset="0"/>
              </a:rPr>
              <a:t>[</a:t>
            </a:r>
            <a:r>
              <a:rPr lang="ru-RU" sz="2000" b="1" dirty="0">
                <a:latin typeface="Georgia" pitchFamily="18" charset="0"/>
              </a:rPr>
              <a:t>А. </a:t>
            </a:r>
            <a:r>
              <a:rPr lang="ru-RU" sz="2000" b="1" dirty="0" err="1">
                <a:latin typeface="Georgia" pitchFamily="18" charset="0"/>
              </a:rPr>
              <a:t>Дамодаран</a:t>
            </a:r>
            <a:r>
              <a:rPr lang="ru-RU" sz="2000" b="1" dirty="0">
                <a:latin typeface="Georgia" pitchFamily="18" charset="0"/>
              </a:rPr>
              <a:t>, Р. </a:t>
            </a:r>
            <a:r>
              <a:rPr lang="ru-RU" sz="2000" b="1" dirty="0" err="1">
                <a:latin typeface="Georgia" pitchFamily="18" charset="0"/>
              </a:rPr>
              <a:t>Брейли</a:t>
            </a:r>
            <a:r>
              <a:rPr lang="ru-RU" sz="2000" b="1" dirty="0">
                <a:latin typeface="Georgia" pitchFamily="18" charset="0"/>
              </a:rPr>
              <a:t>, С. </a:t>
            </a:r>
            <a:r>
              <a:rPr lang="ru-RU" sz="2000" b="1" dirty="0" err="1">
                <a:latin typeface="Georgia" pitchFamily="18" charset="0"/>
              </a:rPr>
              <a:t>Майерс</a:t>
            </a:r>
            <a:r>
              <a:rPr lang="en-US" sz="2000" b="1" dirty="0">
                <a:latin typeface="Georgia" pitchFamily="18" charset="0"/>
              </a:rPr>
              <a:t>]</a:t>
            </a:r>
            <a:endParaRPr lang="ru-RU" sz="2000" b="1" dirty="0">
              <a:latin typeface="Georgia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dirty="0">
                <a:latin typeface="Georgia" pitchFamily="18" charset="0"/>
              </a:rPr>
              <a:t>	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71488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Georgia" pitchFamily="18" charset="0"/>
              </a:rPr>
              <a:t>	</a:t>
            </a:r>
            <a:r>
              <a:rPr lang="ru-RU" sz="2000" b="1" dirty="0">
                <a:latin typeface="Georgia" pitchFamily="18" charset="0"/>
              </a:rPr>
              <a:t>Стоимость  компании </a:t>
            </a:r>
            <a:r>
              <a:rPr lang="ru-RU" sz="2000" dirty="0">
                <a:latin typeface="Georgia" pitchFamily="18" charset="0"/>
              </a:rPr>
              <a:t>«равноценна текущей стоимости будущих выгод от его функционирования» . –</a:t>
            </a:r>
            <a:r>
              <a:rPr lang="ru-RU" sz="2000" b="1" dirty="0">
                <a:latin typeface="Georgia" pitchFamily="18" charset="0"/>
              </a:rPr>
              <a:t> </a:t>
            </a:r>
            <a:r>
              <a:rPr lang="en-US" sz="2000" b="1" dirty="0">
                <a:latin typeface="Georgia" pitchFamily="18" charset="0"/>
              </a:rPr>
              <a:t>[</a:t>
            </a:r>
            <a:r>
              <a:rPr lang="ru-RU" sz="2000" b="1" dirty="0">
                <a:latin typeface="Georgia" pitchFamily="18" charset="0"/>
              </a:rPr>
              <a:t>В.М. </a:t>
            </a:r>
            <a:r>
              <a:rPr lang="ru-RU" sz="2000" b="1" dirty="0" err="1">
                <a:latin typeface="Georgia" pitchFamily="18" charset="0"/>
              </a:rPr>
              <a:t>Рутгайзер</a:t>
            </a:r>
            <a:r>
              <a:rPr lang="en-US" sz="2000" b="1" dirty="0">
                <a:latin typeface="Georgia" pitchFamily="18" charset="0"/>
              </a:rPr>
              <a:t>]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35782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Georgia" pitchFamily="18" charset="0"/>
              </a:rPr>
              <a:t>	</a:t>
            </a:r>
            <a:r>
              <a:rPr lang="ru-RU" sz="2000" b="1" dirty="0">
                <a:latin typeface="Georgia" pitchFamily="18" charset="0"/>
              </a:rPr>
              <a:t>Стоимость любой компании </a:t>
            </a:r>
            <a:r>
              <a:rPr lang="ru-RU" sz="2000" dirty="0">
                <a:latin typeface="Georgia" pitchFamily="18" charset="0"/>
              </a:rPr>
              <a:t>определяется исключительно ее будущими доходами и, следовательно, не зависит от соотношения акционерного и заемного капитала. </a:t>
            </a:r>
            <a:r>
              <a:rPr lang="ru-RU" sz="2000" b="1" dirty="0">
                <a:latin typeface="Georgia" pitchFamily="18" charset="0"/>
              </a:rPr>
              <a:t>- </a:t>
            </a:r>
            <a:r>
              <a:rPr lang="en-US" sz="2000" b="1" dirty="0">
                <a:latin typeface="Georgia" pitchFamily="18" charset="0"/>
              </a:rPr>
              <a:t>[</a:t>
            </a:r>
            <a:r>
              <a:rPr lang="ru-RU" sz="2000" b="1" dirty="0">
                <a:latin typeface="Georgia" pitchFamily="18" charset="0"/>
              </a:rPr>
              <a:t>статья</a:t>
            </a:r>
            <a:r>
              <a:rPr lang="ru-RU" sz="2000" dirty="0">
                <a:latin typeface="Georgia" pitchFamily="18" charset="0"/>
              </a:rPr>
              <a:t> </a:t>
            </a:r>
            <a:r>
              <a:rPr lang="ru-RU" sz="2000" b="1" dirty="0">
                <a:latin typeface="Georgia" pitchFamily="18" charset="0"/>
              </a:rPr>
              <a:t>Ф. </a:t>
            </a:r>
            <a:r>
              <a:rPr lang="ru-RU" sz="2000" b="1" dirty="0" err="1">
                <a:latin typeface="Georgia" pitchFamily="18" charset="0"/>
              </a:rPr>
              <a:t>Модильяне</a:t>
            </a:r>
            <a:r>
              <a:rPr lang="ru-RU" sz="2000" b="1" dirty="0">
                <a:latin typeface="Georgia" pitchFamily="18" charset="0"/>
              </a:rPr>
              <a:t> и М. Миллер</a:t>
            </a:r>
            <a:r>
              <a:rPr lang="en-US" sz="2000" b="1" dirty="0">
                <a:latin typeface="Georgia" pitchFamily="18" charset="0"/>
              </a:rPr>
              <a:t>]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34400" cy="9875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Основные подходы и методы оценки стоимости компании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285860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Georgia" pitchFamily="18" charset="0"/>
              </a:rPr>
              <a:t>Сравнительный</a:t>
            </a:r>
          </a:p>
          <a:p>
            <a:pPr algn="ctr"/>
            <a:r>
              <a:rPr lang="ru-RU" sz="2000" b="1" dirty="0">
                <a:latin typeface="Georgia" pitchFamily="18" charset="0"/>
              </a:rPr>
              <a:t>(рыночный)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116" y="135729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Georgia" pitchFamily="18" charset="0"/>
              </a:rPr>
              <a:t>Доходный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2198" y="128586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Georgia" pitchFamily="18" charset="0"/>
              </a:rPr>
              <a:t>Затратный</a:t>
            </a:r>
          </a:p>
          <a:p>
            <a:pPr algn="ctr"/>
            <a:r>
              <a:rPr lang="ru-RU" sz="2000" b="1" dirty="0">
                <a:latin typeface="Georgia" pitchFamily="18" charset="0"/>
              </a:rPr>
              <a:t>(имущественный)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7554" y="1785926"/>
            <a:ext cx="2571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капитализации дохода</a:t>
            </a:r>
          </a:p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дисконтирования денежных потоков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15074" y="2000240"/>
            <a:ext cx="2571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оценки стоимости чистых активов </a:t>
            </a:r>
          </a:p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оценки ликвидационной стоимости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596" y="2071678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рынка капитала</a:t>
            </a:r>
          </a:p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сделок </a:t>
            </a:r>
          </a:p>
          <a:p>
            <a:pPr marL="342900" indent="-342900">
              <a:buAutoNum type="arabicPeriod"/>
            </a:pPr>
            <a:r>
              <a:rPr lang="ru-RU" dirty="0">
                <a:latin typeface="Georgia" pitchFamily="18" charset="0"/>
              </a:rPr>
              <a:t>Метод отраслевых сделок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2844" y="4214818"/>
            <a:ext cx="285752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750" u="sng" dirty="0">
                <a:latin typeface="Georgia" pitchFamily="18" charset="0"/>
              </a:rPr>
              <a:t>Преимущества: </a:t>
            </a:r>
            <a:r>
              <a:rPr lang="ru-RU" sz="1750" dirty="0">
                <a:latin typeface="Georgia" pitchFamily="18" charset="0"/>
              </a:rPr>
              <a:t>отражает нынешнюю, реальную практику покупки.</a:t>
            </a:r>
          </a:p>
          <a:p>
            <a:pPr algn="just"/>
            <a:r>
              <a:rPr lang="ru-RU" sz="1750" u="sng" dirty="0">
                <a:latin typeface="Georgia" pitchFamily="18" charset="0"/>
              </a:rPr>
              <a:t>Недостатки:</a:t>
            </a:r>
            <a:r>
              <a:rPr lang="ru-RU" sz="1750" dirty="0">
                <a:latin typeface="Georgia" pitchFamily="18" charset="0"/>
              </a:rPr>
              <a:t> основан на прошлом, нет учета будущих ожиданий, </a:t>
            </a:r>
          </a:p>
          <a:p>
            <a:pPr algn="just"/>
            <a:r>
              <a:rPr lang="ru-RU" sz="1750" dirty="0">
                <a:latin typeface="Georgia" pitchFamily="18" charset="0"/>
              </a:rPr>
              <a:t>труднодоступные данные.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14678" y="4143380"/>
            <a:ext cx="2786082" cy="25160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750" u="sng" dirty="0">
                <a:latin typeface="Georgia" pitchFamily="18" charset="0"/>
              </a:rPr>
              <a:t>Преимущества</a:t>
            </a:r>
            <a:r>
              <a:rPr lang="ru-RU" sz="1750" dirty="0">
                <a:latin typeface="Georgia" pitchFamily="18" charset="0"/>
              </a:rPr>
              <a:t>: учитывает будущие ожидания, рыночный аспект, экономическое устаревание. </a:t>
            </a:r>
          </a:p>
          <a:p>
            <a:pPr algn="just"/>
            <a:r>
              <a:rPr lang="ru-RU" sz="1750" u="sng" dirty="0">
                <a:latin typeface="Georgia" pitchFamily="18" charset="0"/>
              </a:rPr>
              <a:t>Недостатки:</a:t>
            </a:r>
            <a:r>
              <a:rPr lang="ru-RU" sz="1750" dirty="0">
                <a:latin typeface="Georgia" pitchFamily="18" charset="0"/>
              </a:rPr>
              <a:t> трудоемкий прогноз, частично вероятностный характер.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15074" y="4071942"/>
            <a:ext cx="2714644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u="sng" dirty="0">
                <a:latin typeface="Georgia" pitchFamily="18" charset="0"/>
              </a:rPr>
              <a:t>Преимущества: </a:t>
            </a:r>
            <a:r>
              <a:rPr lang="ru-RU" dirty="0">
                <a:latin typeface="Georgia" pitchFamily="18" charset="0"/>
              </a:rPr>
              <a:t>основывается на реально существующих активах.</a:t>
            </a:r>
          </a:p>
          <a:p>
            <a:pPr algn="just"/>
            <a:r>
              <a:rPr lang="ru-RU" u="sng" dirty="0">
                <a:latin typeface="Georgia" pitchFamily="18" charset="0"/>
              </a:rPr>
              <a:t>Недостатки:</a:t>
            </a:r>
            <a:r>
              <a:rPr lang="ru-RU" dirty="0">
                <a:latin typeface="Georgia" pitchFamily="18" charset="0"/>
              </a:rPr>
              <a:t> </a:t>
            </a:r>
            <a:r>
              <a:rPr lang="ru-RU" sz="1750" dirty="0">
                <a:latin typeface="Georgia" pitchFamily="18" charset="0"/>
              </a:rPr>
              <a:t>частично не учитывает стоимость НМА, статичен, нет учета будущих ожиданий.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1285852" y="350043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429124" y="350043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01024" y="3571876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572528" y="6286520"/>
            <a:ext cx="714348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714356"/>
            <a:ext cx="857256" cy="42031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48" y="642918"/>
            <a:ext cx="894131" cy="4087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Прямоугольник 25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05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Основные сведения о компании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714356"/>
          <a:ext cx="6215106" cy="306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2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45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Georgia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Georgia" pitchFamily="18" charset="0"/>
                        </a:rPr>
                        <a:t>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1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Полное фирменное наименование Общества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Georgia" pitchFamily="18" charset="0"/>
                        </a:rPr>
                        <a:t>Публичное</a:t>
                      </a:r>
                      <a:r>
                        <a:rPr lang="ru-RU" sz="1400" baseline="0" dirty="0">
                          <a:latin typeface="Georgia" pitchFamily="18" charset="0"/>
                        </a:rPr>
                        <a:t> акционерное общество «Новолипецкий металлургический комбинат»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0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Отрасль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Металлургическое производство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Основной вид деятельности по ОКВЭД: (24.10.4)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Производство листового холоднокатаного стального проката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Юридический адрес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398040, Россия, Липецкая область, г. Липецк, пл. Металлургов, д.2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90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Численность</a:t>
                      </a:r>
                      <a:r>
                        <a:rPr lang="ru-RU" sz="1400" baseline="0" dirty="0">
                          <a:latin typeface="Georgia" pitchFamily="18" charset="0"/>
                        </a:rPr>
                        <a:t> персонала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26300 человек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214290"/>
            <a:ext cx="857256" cy="4203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710" y="214290"/>
            <a:ext cx="894131" cy="408771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6500826" y="2786058"/>
            <a:ext cx="2643174" cy="37147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Georgia" pitchFamily="18" charset="0"/>
              </a:rPr>
              <a:t>НЛМК:</a:t>
            </a:r>
          </a:p>
          <a:p>
            <a:pPr algn="ctr"/>
            <a:endParaRPr lang="ru-RU" sz="1400" b="1" dirty="0">
              <a:latin typeface="Georgia" pitchFamily="18" charset="0"/>
            </a:endParaRPr>
          </a:p>
          <a:p>
            <a:pPr algn="ctr">
              <a:buFontTx/>
              <a:buChar char="-"/>
            </a:pPr>
            <a:r>
              <a:rPr lang="ru-RU" sz="1400" dirty="0">
                <a:latin typeface="Georgia" pitchFamily="18" charset="0"/>
              </a:rPr>
              <a:t>ведущий поставщик слябов и трансформаторной стали в мире;</a:t>
            </a:r>
          </a:p>
          <a:p>
            <a:pPr algn="ctr">
              <a:buFontTx/>
              <a:buChar char="-"/>
            </a:pPr>
            <a:r>
              <a:rPr lang="ru-RU" sz="1400" dirty="0">
                <a:latin typeface="Georgia" pitchFamily="18" charset="0"/>
              </a:rPr>
              <a:t> крупнейший российский поставщик продукции с добавленной стоимостью (прокат с полимерным покрытием, оцинкованная и электротехническая сталь, сортовая металлопродукция)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357694"/>
            <a:ext cx="5500726" cy="2928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Georgia" pitchFamily="18" charset="0"/>
              </a:rPr>
              <a:t>Ключевые показатели (2017 г.)  </a:t>
            </a:r>
          </a:p>
          <a:p>
            <a:pPr marL="342900" indent="-342900">
              <a:buAutoNum type="arabicParenR"/>
            </a:pPr>
            <a:r>
              <a:rPr lang="ru-RU" sz="2000" dirty="0">
                <a:latin typeface="Georgia" pitchFamily="18" charset="0"/>
              </a:rPr>
              <a:t>Произведено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17 млн. тонн стали;</a:t>
            </a:r>
          </a:p>
          <a:p>
            <a:pPr marL="342900" indent="-342900">
              <a:buAutoNum type="arabicParenR"/>
            </a:pPr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Выручка от продаж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411 млрд. руб.</a:t>
            </a:r>
          </a:p>
          <a:p>
            <a:pPr marL="342900" indent="-342900">
              <a:buAutoNum type="arabicParenR"/>
            </a:pPr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23 % российского производства стали -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№1 по объему производства стали в России и входит в 20-ку крупнейших  производителей стали в мире;</a:t>
            </a:r>
          </a:p>
          <a:p>
            <a:pPr marL="342900" indent="-342900">
              <a:buAutoNum type="arabicParenR"/>
            </a:pPr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Продажи на внутренний рынок –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35%</a:t>
            </a:r>
          </a:p>
          <a:p>
            <a:pPr marL="342900" indent="-342900"/>
            <a:endParaRPr lang="ru-RU" sz="1400" b="1" dirty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arenR"/>
            </a:pPr>
            <a:endParaRPr lang="ru-RU" sz="1400" b="1" dirty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arenR"/>
            </a:pPr>
            <a:endParaRPr lang="ru-RU" sz="1400" b="1" dirty="0">
              <a:solidFill>
                <a:schemeClr val="tx1"/>
              </a:solidFill>
              <a:latin typeface="Georgia" pitchFamily="18" charset="0"/>
            </a:endParaRPr>
          </a:p>
          <a:p>
            <a:pPr marL="342900" indent="-342900">
              <a:buAutoNum type="arabicParenR"/>
            </a:pP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826" y="1000108"/>
            <a:ext cx="242886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Georgia" pitchFamily="18" charset="0"/>
              </a:rPr>
              <a:t>Одна из крупнейших металлургических компаний в мире.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5429256" y="4357694"/>
            <a:ext cx="100013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500958" y="1928802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142852"/>
            <a:ext cx="9144000" cy="785818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itchFamily="18" charset="0"/>
                <a:cs typeface="Arial" panose="020B0604020202020204" pitchFamily="34" charset="0"/>
              </a:rPr>
              <a:t>Оценка стоимости компании затратным подходом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571612"/>
          <a:ext cx="8215370" cy="5096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7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Georgia" pitchFamily="18" charset="0"/>
                        </a:rPr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Georgia" pitchFamily="18" charset="0"/>
                        </a:rPr>
                        <a:t>На 31.12.2014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Georgia" pitchFamily="18" charset="0"/>
                        </a:rPr>
                        <a:t>На 31.12.2015 г.</a:t>
                      </a:r>
                    </a:p>
                    <a:p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Georgia" pitchFamily="18" charset="0"/>
                        </a:rPr>
                        <a:t>На 31.12.2016 г.</a:t>
                      </a:r>
                    </a:p>
                    <a:p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Georgia" pitchFamily="18" charset="0"/>
                        </a:rPr>
                        <a:t>На 31.12.2017</a:t>
                      </a:r>
                      <a:r>
                        <a:rPr lang="ru-RU" sz="1400" baseline="0" dirty="0">
                          <a:latin typeface="Georgia" pitchFamily="18" charset="0"/>
                        </a:rPr>
                        <a:t> </a:t>
                      </a:r>
                      <a:r>
                        <a:rPr lang="ru-RU" sz="1400" dirty="0">
                          <a:latin typeface="Georgia" pitchFamily="18" charset="0"/>
                        </a:rPr>
                        <a:t>г.</a:t>
                      </a:r>
                    </a:p>
                    <a:p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8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Нематериальные</a:t>
                      </a:r>
                      <a:r>
                        <a:rPr lang="ru-RU" sz="1400" baseline="0" dirty="0">
                          <a:latin typeface="Georgia" pitchFamily="18" charset="0"/>
                        </a:rPr>
                        <a:t> активы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346166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479344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807061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1603351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Основные средства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135334350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131024265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130676632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130017060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Долгосрочные финансовые</a:t>
                      </a:r>
                      <a:r>
                        <a:rPr lang="ru-RU" sz="1400" baseline="0" dirty="0">
                          <a:latin typeface="Georgia" pitchFamily="18" charset="0"/>
                        </a:rPr>
                        <a:t> вложения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140632205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152520560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124336442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147965809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Прочие внеоборотные активы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1213014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2023974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2140956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6338915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Запасы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37431161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42543057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53201748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54022367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7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Дебиторская задолженность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110572259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123496442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134055175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146072418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50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Прочие оборотные активы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76261330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11340535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926121146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745055579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Итого активы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501790485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565428177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537830160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560525499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Долгосрочные обязательства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106580443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148378723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106973534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90322043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Краткосрочные обязательства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80484071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88815664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115761393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129901974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Georgia" pitchFamily="18" charset="0"/>
                        </a:rPr>
                        <a:t>Итого обязательства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187064514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237194387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222734927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220224017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03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Georgia" pitchFamily="18" charset="0"/>
                        </a:rPr>
                        <a:t>Стоимость компании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314725971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328233790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315095233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340301482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1000108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Georgia" pitchFamily="18" charset="0"/>
              </a:rPr>
              <a:t>Таблица 2 - Показатели, необходимые для расчета стоимости ПАО «НЛМК» методом чистых активов (по балансу), тыс.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286" y="5093153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Рисунок 4 - Динамика стоимости ПАО «НЛМК» методом чистых активов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55402147"/>
              </p:ext>
            </p:extLst>
          </p:nvPr>
        </p:nvGraphicFramePr>
        <p:xfrm>
          <a:off x="1071538" y="795326"/>
          <a:ext cx="771530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750" l="1493" r="9701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85728"/>
            <a:ext cx="857256" cy="42031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7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500042"/>
            <a:ext cx="894131" cy="40877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214290"/>
            <a:ext cx="9144000" cy="785818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itchFamily="18" charset="0"/>
                <a:cs typeface="Arial" panose="020B0604020202020204" pitchFamily="34" charset="0"/>
              </a:rPr>
              <a:t>Оценка стоимости компании сравнительным подходом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8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643050"/>
            <a:ext cx="2714644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Овал 7"/>
          <p:cNvSpPr/>
          <p:nvPr/>
        </p:nvSpPr>
        <p:spPr>
          <a:xfrm>
            <a:off x="5857884" y="1142984"/>
            <a:ext cx="2928958" cy="2857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142984"/>
            <a:ext cx="2286016" cy="237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Овал 12"/>
          <p:cNvSpPr/>
          <p:nvPr/>
        </p:nvSpPr>
        <p:spPr>
          <a:xfrm>
            <a:off x="500034" y="1142984"/>
            <a:ext cx="2928958" cy="2857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357694"/>
            <a:ext cx="285752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214282" y="4286256"/>
            <a:ext cx="2928958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Отраслевая принадлежность – </a:t>
            </a:r>
            <a:r>
              <a:rPr lang="ru-RU" sz="1400" b="1" dirty="0">
                <a:latin typeface="Georgia" pitchFamily="18" charset="0"/>
              </a:rPr>
              <a:t>металлургическое производство</a:t>
            </a:r>
            <a:r>
              <a:rPr lang="ru-RU" sz="1400" dirty="0">
                <a:latin typeface="Georgia" pitchFamily="18" charset="0"/>
              </a:rPr>
              <a:t>.</a:t>
            </a:r>
            <a:endParaRPr lang="ru-RU" sz="1400" b="1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Объем производства стали - </a:t>
            </a:r>
            <a:r>
              <a:rPr lang="ru-RU" sz="1400" b="1" dirty="0">
                <a:latin typeface="Georgia" pitchFamily="18" charset="0"/>
              </a:rPr>
              <a:t>15,4 млн. 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Численность персонала - </a:t>
            </a:r>
            <a:r>
              <a:rPr lang="ru-RU" sz="1400" b="1" dirty="0">
                <a:latin typeface="Georgia" pitchFamily="18" charset="0"/>
              </a:rPr>
              <a:t>23114 чел.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Выручка – </a:t>
            </a:r>
            <a:r>
              <a:rPr lang="ru-RU" sz="1400" b="1" dirty="0">
                <a:latin typeface="Georgia" pitchFamily="18" charset="0"/>
              </a:rPr>
              <a:t>359530 млн. руб.</a:t>
            </a: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285720" y="2428868"/>
            <a:ext cx="714380" cy="185738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5074" y="4143380"/>
            <a:ext cx="2786082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Отраслевая принадлежность – </a:t>
            </a:r>
            <a:r>
              <a:rPr lang="ru-RU" sz="1400" b="1" dirty="0">
                <a:latin typeface="Georgia" pitchFamily="18" charset="0"/>
              </a:rPr>
              <a:t>металлургическое производство</a:t>
            </a:r>
            <a:r>
              <a:rPr lang="ru-RU" sz="1400" dirty="0">
                <a:latin typeface="Georgia" pitchFamily="18" charset="0"/>
              </a:rPr>
              <a:t>.</a:t>
            </a:r>
            <a:endParaRPr lang="ru-RU" sz="1400" b="1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Объем производства стали – </a:t>
            </a:r>
            <a:r>
              <a:rPr lang="ru-RU" sz="1400" b="1" dirty="0">
                <a:latin typeface="Georgia" pitchFamily="18" charset="0"/>
              </a:rPr>
              <a:t>12,9 млн. 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Численность персонала - </a:t>
            </a:r>
            <a:r>
              <a:rPr lang="ru-RU" sz="1400" b="1" dirty="0">
                <a:latin typeface="Georgia" pitchFamily="18" charset="0"/>
              </a:rPr>
              <a:t>22066 чел.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Выручка – </a:t>
            </a:r>
            <a:r>
              <a:rPr lang="ru-RU" sz="1400" b="1" dirty="0">
                <a:latin typeface="Georgia" pitchFamily="18" charset="0"/>
              </a:rPr>
              <a:t>392782</a:t>
            </a:r>
            <a:r>
              <a:rPr lang="ru-RU" sz="1400" dirty="0">
                <a:latin typeface="Georgia" pitchFamily="18" charset="0"/>
              </a:rPr>
              <a:t> </a:t>
            </a:r>
            <a:r>
              <a:rPr lang="ru-RU" sz="1400" b="1" dirty="0">
                <a:latin typeface="Georgia" pitchFamily="18" charset="0"/>
              </a:rPr>
              <a:t>млн. руб.</a:t>
            </a:r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8215338" y="2357430"/>
            <a:ext cx="714380" cy="1857388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0430" y="1428736"/>
            <a:ext cx="2286016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Отраслевая принадлежность – </a:t>
            </a:r>
            <a:r>
              <a:rPr lang="ru-RU" sz="1400" b="1" dirty="0">
                <a:latin typeface="Georgia" pitchFamily="18" charset="0"/>
              </a:rPr>
              <a:t>металлургическое производство</a:t>
            </a:r>
            <a:r>
              <a:rPr lang="ru-RU" sz="1400" dirty="0">
                <a:latin typeface="Georgia" pitchFamily="18" charset="0"/>
              </a:rPr>
              <a:t>.</a:t>
            </a:r>
            <a:endParaRPr lang="ru-RU" sz="1400" b="1" dirty="0">
              <a:latin typeface="Georg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Объем производства стали – </a:t>
            </a:r>
            <a:r>
              <a:rPr lang="ru-RU" sz="1400" b="1" dirty="0">
                <a:latin typeface="Georgia" pitchFamily="18" charset="0"/>
              </a:rPr>
              <a:t>17,1 млн. 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Численность персонала - </a:t>
            </a:r>
            <a:r>
              <a:rPr lang="ru-RU" sz="1400" b="1" dirty="0">
                <a:latin typeface="Georgia" pitchFamily="18" charset="0"/>
              </a:rPr>
              <a:t>26300 чел.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Georgia" pitchFamily="18" charset="0"/>
              </a:rPr>
              <a:t>Выручка – </a:t>
            </a:r>
            <a:r>
              <a:rPr lang="ru-RU" sz="1400" b="1" dirty="0">
                <a:latin typeface="Georgia" pitchFamily="18" charset="0"/>
              </a:rPr>
              <a:t>411806 млн. руб.</a:t>
            </a:r>
          </a:p>
        </p:txBody>
      </p:sp>
      <p:sp>
        <p:nvSpPr>
          <p:cNvPr id="24" name="Стрелка вниз 23"/>
          <p:cNvSpPr/>
          <p:nvPr/>
        </p:nvSpPr>
        <p:spPr>
          <a:xfrm>
            <a:off x="4429124" y="3929066"/>
            <a:ext cx="571504" cy="5715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0" y="142852"/>
            <a:ext cx="9144000" cy="785818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itchFamily="18" charset="0"/>
                <a:cs typeface="Arial" panose="020B0604020202020204" pitchFamily="34" charset="0"/>
              </a:rPr>
              <a:t>Оценка стоимости компании доходным подходом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572528" y="6286520"/>
            <a:ext cx="571472" cy="5714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Georgia" pitchFamily="18" charset="0"/>
              </a:rPr>
              <a:t>9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714348" y="2071678"/>
          <a:ext cx="764386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714348" y="5929330"/>
            <a:ext cx="8229600" cy="633410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Georgia" pitchFamily="18" charset="0"/>
              </a:rPr>
              <a:t>Рисунок 5 - Динамика стоимости ПАО «НЛМК» методом чистых активов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1643042" y="1142984"/>
            <a:ext cx="6786610" cy="78581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71472" y="121442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V</a:t>
            </a:r>
            <a:r>
              <a:rPr lang="en-US" sz="2800" baseline="-25000" dirty="0">
                <a:solidFill>
                  <a:srgbClr val="FF0000"/>
                </a:solidFill>
                <a:latin typeface="Georgia" pitchFamily="18" charset="0"/>
              </a:rPr>
              <a:t>n</a:t>
            </a:r>
            <a:r>
              <a:rPr lang="ru-RU" sz="2800" dirty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= </a:t>
            </a:r>
            <a:endParaRPr lang="ru-RU" sz="2800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43934" y="1285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Georgia" pitchFamily="18" charset="0"/>
              </a:rPr>
              <a:t>(1)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1071546"/>
            <a:ext cx="8215370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1113</TotalTime>
  <Words>846</Words>
  <Application>Microsoft Office PowerPoint</Application>
  <PresentationFormat>Экран (4:3)</PresentationFormat>
  <Paragraphs>217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Bookman Old Style</vt:lpstr>
      <vt:lpstr>Calibri</vt:lpstr>
      <vt:lpstr>Cambria</vt:lpstr>
      <vt:lpstr>Georgia</vt:lpstr>
      <vt:lpstr>Gill Sans MT</vt:lpstr>
      <vt:lpstr>Times New Roman</vt:lpstr>
      <vt:lpstr>Wingdings</vt:lpstr>
      <vt:lpstr>Wingdings 3</vt:lpstr>
      <vt:lpstr>Начальная</vt:lpstr>
      <vt:lpstr>Оценка платежеспособности и финансовой устойчивости предприятия  на примере  ООО «ЛСК</vt:lpstr>
      <vt:lpstr>Презентация PowerPoint</vt:lpstr>
      <vt:lpstr>Презентация PowerPoint</vt:lpstr>
      <vt:lpstr>Основные подходы и методы оценки стоимости компании</vt:lpstr>
      <vt:lpstr>Основные сведения о компании</vt:lpstr>
      <vt:lpstr>Презентация PowerPoint</vt:lpstr>
      <vt:lpstr>Рисунок 4 - Динамика стоимости ПАО «НЛМК» методом чистых активов</vt:lpstr>
      <vt:lpstr>Презентация PowerPoint</vt:lpstr>
      <vt:lpstr>Рисунок 5 - Динамика стоимости ПАО «НЛМК» методом чистых активов</vt:lpstr>
      <vt:lpstr>Презентация PowerPoint</vt:lpstr>
      <vt:lpstr>Рисунок 6 – Стоимость ПАО «НЛМК» методами дисконтирования денежных потоков и чистых активов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стоимости компании как один из показателей эффективности ее деятельности</dc:title>
  <dc:creator>Катя</dc:creator>
  <cp:lastModifiedBy>Кристина Барсукова</cp:lastModifiedBy>
  <cp:revision>135</cp:revision>
  <dcterms:created xsi:type="dcterms:W3CDTF">2018-05-27T20:47:56Z</dcterms:created>
  <dcterms:modified xsi:type="dcterms:W3CDTF">2019-06-13T21:22:59Z</dcterms:modified>
</cp:coreProperties>
</file>