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00" r:id="rId4"/>
    <p:sldId id="294" r:id="rId5"/>
    <p:sldId id="299" r:id="rId6"/>
    <p:sldId id="298" r:id="rId7"/>
    <p:sldId id="301" r:id="rId8"/>
    <p:sldId id="302" r:id="rId9"/>
    <p:sldId id="303" r:id="rId10"/>
    <p:sldId id="304" r:id="rId11"/>
    <p:sldId id="305" r:id="rId12"/>
    <p:sldId id="306" r:id="rId13"/>
    <p:sldId id="293" r:id="rId14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4292">
          <p15:clr>
            <a:srgbClr val="000000"/>
          </p15:clr>
        </p15:guide>
        <p15:guide id="2" pos="328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74" y="-90"/>
      </p:cViewPr>
      <p:guideLst>
        <p:guide orient="horz" pos="4292"/>
        <p:guide pos="3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A766D-7645-46A4-B605-FC084FF11E84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91E77-8682-497C-863C-D57B780BC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6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42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231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81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233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9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26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03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627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4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91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967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271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er\Pictures\ФОТОМАТЕРИАЛ\1. Здание ЛГТУ\Фото ЛГТУ 2015 зима-осень\ЛГТУ (2032) 2.jpg"/>
          <p:cNvPicPr>
            <a:picLocks noChangeAspect="1" noChangeArrowheads="1"/>
          </p:cNvPicPr>
          <p:nvPr/>
        </p:nvPicPr>
        <p:blipFill rotWithShape="1">
          <a:blip r:embed="rId2" cstate="print"/>
          <a:srcRect l="8656" r="7380"/>
          <a:stretch/>
        </p:blipFill>
        <p:spPr bwMode="auto">
          <a:xfrm>
            <a:off x="431321" y="2492896"/>
            <a:ext cx="3492607" cy="3006922"/>
          </a:xfrm>
          <a:prstGeom prst="roundRect">
            <a:avLst>
              <a:gd name="adj" fmla="val 10445"/>
            </a:avLst>
          </a:prstGeom>
          <a:noFill/>
        </p:spPr>
      </p:pic>
      <p:pic>
        <p:nvPicPr>
          <p:cNvPr id="3075" name="Picture 3" descr="D: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55"/>
          <a:stretch>
            <a:fillRect/>
          </a:stretch>
        </p:blipFill>
        <p:spPr bwMode="auto">
          <a:xfrm>
            <a:off x="4788023" y="0"/>
            <a:ext cx="4355977" cy="1988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05273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ФГБОУ ВО «Липецкий государственный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технический университет»</a:t>
            </a:r>
          </a:p>
        </p:txBody>
      </p:sp>
      <p:pic>
        <p:nvPicPr>
          <p:cNvPr id="8" name="Picture 2" descr="C:\Users\useer\Documents\СИМВОЛИКА ЛГТУ\Логотип ЛГТУ\ЛГТУ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318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Без имени-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591" b="10464"/>
          <a:stretch/>
        </p:blipFill>
        <p:spPr bwMode="auto">
          <a:xfrm>
            <a:off x="1" y="4792814"/>
            <a:ext cx="3131839" cy="2065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83968" y="3400722"/>
            <a:ext cx="4502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Тема 6</a:t>
            </a:r>
            <a:endParaRPr lang="ru-RU" sz="2400" dirty="0" smtClean="0"/>
          </a:p>
          <a:p>
            <a:r>
              <a:rPr lang="ru-RU" sz="2400" b="1" dirty="0" smtClean="0"/>
              <a:t>Оказание первой помощи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015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504" y="0"/>
            <a:ext cx="76858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u="sng" dirty="0" smtClean="0"/>
              <a:t>Учебный вопрос 7.</a:t>
            </a:r>
            <a:r>
              <a:rPr lang="ru-RU" b="1" dirty="0" smtClean="0"/>
              <a:t> </a:t>
            </a:r>
            <a:r>
              <a:rPr lang="ru-RU" dirty="0" smtClean="0"/>
              <a:t>Правила оказания помощи утопающему.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propomosch.ru/wp-content/uploads/2017/12/utopleni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366" y="1295249"/>
            <a:ext cx="7252446" cy="5394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504" y="0"/>
            <a:ext cx="76858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u="sng" dirty="0" smtClean="0"/>
              <a:t>Учебный вопрос 8.</a:t>
            </a:r>
            <a:r>
              <a:rPr lang="ru-RU" b="1" dirty="0" smtClean="0"/>
              <a:t> </a:t>
            </a:r>
            <a:r>
              <a:rPr lang="ru-RU" dirty="0" smtClean="0"/>
              <a:t>Правила и техника проведения искусственного дыхания и непрямого массажа сердца.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11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s1.slide-share.ru/s_slide/0edffef460bae287b04bae1e1ffd9511/3afa5dfb-ccd1-4b0d-9a41-28d80c6a7a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01271"/>
            <a:ext cx="8041341" cy="5539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504" y="0"/>
            <a:ext cx="76858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u="sng" dirty="0" smtClean="0"/>
              <a:t>Учебный вопрос 9.</a:t>
            </a:r>
            <a:r>
              <a:rPr lang="ru-RU" b="1" dirty="0" smtClean="0"/>
              <a:t> </a:t>
            </a:r>
            <a:r>
              <a:rPr lang="ru-RU" dirty="0" smtClean="0"/>
              <a:t>Практическая тренировка по проведению искусственного дыхания и непрямого массажа сердца.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12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theslide.ru/img/thumbs/635937638b5d3954a32b76322dc87dde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1335740"/>
            <a:ext cx="7620000" cy="5070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2138080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ЗА ВНИМАНИЕ!</a:t>
            </a:r>
          </a:p>
        </p:txBody>
      </p:sp>
      <p:pic>
        <p:nvPicPr>
          <p:cNvPr id="7" name="Picture 3" descr="D: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55"/>
          <a:stretch>
            <a:fillRect/>
          </a:stretch>
        </p:blipFill>
        <p:spPr bwMode="auto">
          <a:xfrm>
            <a:off x="4788023" y="0"/>
            <a:ext cx="4355977" cy="1988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Без имени-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591" b="10464"/>
          <a:stretch/>
        </p:blipFill>
        <p:spPr bwMode="auto">
          <a:xfrm>
            <a:off x="1" y="4792814"/>
            <a:ext cx="3131839" cy="2065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180081" y="493638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0" y="724108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62755"/>
            <a:ext cx="8650941" cy="506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/>
              <a:t> Тема 6 Оказание первой помощи</a:t>
            </a:r>
            <a:endParaRPr lang="ru-RU" sz="1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531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3920" y="1097281"/>
            <a:ext cx="4166616" cy="501675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Цели:</a:t>
            </a:r>
            <a:endParaRPr lang="ru-RU" sz="2000" dirty="0" smtClean="0"/>
          </a:p>
          <a:p>
            <a:r>
              <a:rPr lang="ru-RU" sz="2000" dirty="0" smtClean="0"/>
              <a:t>1. Ознакомление обучаемых с основными правилами оказания первой помощи в неотложных ситуациях.</a:t>
            </a:r>
          </a:p>
          <a:p>
            <a:r>
              <a:rPr lang="ru-RU" sz="2000" dirty="0" smtClean="0"/>
              <a:t>2. Ознакомление обучаемых с основами ухода за больными.</a:t>
            </a:r>
          </a:p>
          <a:p>
            <a:r>
              <a:rPr lang="ru-RU" sz="2000" dirty="0" smtClean="0"/>
              <a:t>3. Формирование у обучаемых практических навыков по наложению различных видов повязок.</a:t>
            </a:r>
          </a:p>
          <a:p>
            <a:r>
              <a:rPr lang="ru-RU" sz="2000" dirty="0" smtClean="0"/>
              <a:t>4. Формирование у обучаемых практических навыков по проведению искусственной вентиляции легких и непрямого массажа сердца.</a:t>
            </a:r>
            <a:endParaRPr lang="ru-RU" sz="2000" dirty="0"/>
          </a:p>
        </p:txBody>
      </p:sp>
      <p:pic>
        <p:nvPicPr>
          <p:cNvPr id="12296" name="Picture 8" descr="https://gazetaingush.ru/sites/default/files/news/20181022-v-gosudarstvennoy-dume-predlagayut-ne-privlekat-k-otvetstvennosti-za-okazanie-pervoy/slide-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20" y="944881"/>
            <a:ext cx="3955414" cy="535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108358" y="59224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1110" y="86754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62755"/>
            <a:ext cx="8650941" cy="506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/>
              <a:t> Тема 6 Оказание первой помощи</a:t>
            </a:r>
            <a:endParaRPr lang="ru-RU" sz="1600" dirty="0"/>
          </a:p>
        </p:txBody>
      </p:sp>
      <p:sp>
        <p:nvSpPr>
          <p:cNvPr id="11" name="Содержимое 3"/>
          <p:cNvSpPr>
            <a:spLocks noGrp="1"/>
          </p:cNvSpPr>
          <p:nvPr>
            <p:ph idx="1"/>
          </p:nvPr>
        </p:nvSpPr>
        <p:spPr>
          <a:xfrm>
            <a:off x="207034" y="1320799"/>
            <a:ext cx="8773064" cy="39826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smtClean="0"/>
              <a:t>Учебные вопросы: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1. Основные правила оказания первой помощи в неотложных ситуациях.</a:t>
            </a:r>
          </a:p>
          <a:p>
            <a:pPr>
              <a:buNone/>
            </a:pPr>
            <a:r>
              <a:rPr lang="ru-RU" sz="1600" dirty="0" smtClean="0"/>
              <a:t>2. Медицинские средства индивидуальной защиты, используемые для целей ГО.</a:t>
            </a:r>
          </a:p>
          <a:p>
            <a:pPr>
              <a:buNone/>
            </a:pPr>
            <a:r>
              <a:rPr lang="ru-RU" sz="1600" dirty="0" smtClean="0"/>
              <a:t>3. Первая помощь при кровотечениях и ранениях. Способы остановки кровотечения. Виды повязок. Правила и приемы наложения повязок на раны.</a:t>
            </a:r>
          </a:p>
          <a:p>
            <a:pPr>
              <a:buNone/>
            </a:pPr>
            <a:r>
              <a:rPr lang="ru-RU" sz="1600" dirty="0" smtClean="0"/>
              <a:t>4. Практическое наложение повязок.</a:t>
            </a:r>
          </a:p>
          <a:p>
            <a:pPr>
              <a:buNone/>
            </a:pPr>
            <a:r>
              <a:rPr lang="ru-RU" sz="1600" dirty="0" smtClean="0"/>
              <a:t>5.  Первая помощь при переломах. Приемы и способы иммобилизации с применением табельных и подручных средств. Способы и правила транспортировки и переноски пострадавших.</a:t>
            </a:r>
          </a:p>
          <a:p>
            <a:pPr>
              <a:buNone/>
            </a:pPr>
            <a:r>
              <a:rPr lang="ru-RU" sz="1600" dirty="0" smtClean="0"/>
              <a:t>6.  Первая помощь при ушибах, вывихах, химических и термических ожогах, отравлениях, обморожениях, обмороке, пораже­нии электрическим током, тепловом и солнечном ударах.</a:t>
            </a:r>
          </a:p>
          <a:p>
            <a:pPr>
              <a:buNone/>
            </a:pPr>
            <a:r>
              <a:rPr lang="ru-RU" sz="1600" dirty="0" smtClean="0"/>
              <a:t>7.  Правила оказания помощи утопающему.</a:t>
            </a:r>
          </a:p>
          <a:p>
            <a:pPr>
              <a:buNone/>
            </a:pPr>
            <a:r>
              <a:rPr lang="ru-RU" sz="1600" dirty="0" smtClean="0"/>
              <a:t>8.  Правила и техника проведения искусственного дыхания и непрямого массажа сердца.</a:t>
            </a:r>
          </a:p>
          <a:p>
            <a:pPr>
              <a:buNone/>
            </a:pPr>
            <a:r>
              <a:rPr lang="ru-RU" sz="1600" dirty="0" smtClean="0"/>
              <a:t>9.  Практическая тренировка по проведению искусственного дыхания и непрямого массажа сердца.</a:t>
            </a:r>
            <a:endParaRPr lang="ru-RU" sz="1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5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117323" y="720744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5268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6541" y="80728"/>
            <a:ext cx="8462683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b="1" u="sng" dirty="0" smtClean="0"/>
          </a:p>
          <a:p>
            <a:r>
              <a:rPr lang="ru-RU" b="1" u="sng" dirty="0" smtClean="0"/>
              <a:t>Учебный вопрос 1.</a:t>
            </a:r>
            <a:r>
              <a:rPr lang="ru-RU" b="1" dirty="0" smtClean="0"/>
              <a:t> </a:t>
            </a:r>
            <a:r>
              <a:rPr lang="ru-RU" dirty="0" smtClean="0"/>
              <a:t>Основные правила оказания первой помощи в неотложных ситуациях.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cf.ppt-online.org/files/slide/i/Ie2KEJCZt0dcqLf4YoPmD3xvNlUT6HknbXM5hu/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" y="1168400"/>
            <a:ext cx="7349266" cy="5504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09939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80728"/>
            <a:ext cx="76858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b="1" u="sng" dirty="0" smtClean="0"/>
              <a:t>Учебный вопрос 2.</a:t>
            </a:r>
            <a:r>
              <a:rPr lang="ru-RU" b="1" dirty="0" smtClean="0"/>
              <a:t> </a:t>
            </a:r>
            <a:r>
              <a:rPr lang="ru-RU" dirty="0" smtClean="0"/>
              <a:t>Медицинские средства индивидуальной защиты, используемые для целей ГО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atmr.ru/media/uploads/%D0%9C%D0%B5%D0%B4%D0%B8%D1%86%D0%B8%D0%BD%D1%81%D0%BA%D0%B8%D0%B5_%D1%81%D1%80%D0%B5%D0%B4%D1%81%D1%82%D0%B2%D0%B0_%D0%B8%D0%BD%D0%B4%D0%B8%D0%B2%D0%B8%D0%B4%D1%83%D0%B0%D0%BB%D1%8C%D0%BD%D0%BE%D0%B9_%D0%B7%D0%B0%D1%89%D0%B8%D1%82%D1%8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721" y="1596648"/>
            <a:ext cx="7294880" cy="485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80728"/>
            <a:ext cx="76858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u="sng" dirty="0" smtClean="0"/>
              <a:t>Учебный вопрос 3.</a:t>
            </a:r>
            <a:r>
              <a:rPr lang="ru-RU" b="1" dirty="0" smtClean="0"/>
              <a:t> </a:t>
            </a:r>
            <a:r>
              <a:rPr lang="ru-RU" dirty="0" smtClean="0"/>
              <a:t>Первая помощь при кровотечениях и ранениях. Способы остановки кровотечения. Виды повязок. Правила и приемы наложения повязок на раны.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cf.ppt-online.org/files/slide/i/Ie2KEJCZt0dcqLf4YoPmD3xvNlUT6HknbXM5hu/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895" y="1158240"/>
            <a:ext cx="7609588" cy="569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793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189043" y="6221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124400" y="83168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80728"/>
            <a:ext cx="76858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u="sng" dirty="0" smtClean="0"/>
              <a:t>Учебный вопрос 4.</a:t>
            </a:r>
            <a:r>
              <a:rPr lang="ru-RU" b="1" dirty="0" smtClean="0"/>
              <a:t> </a:t>
            </a:r>
            <a:r>
              <a:rPr lang="ru-RU" dirty="0" smtClean="0"/>
              <a:t>Практическое наложение повязок.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https://medznate.ru/tw_refs/4/3017/3017_html_m22292ab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5641" y="1075765"/>
            <a:ext cx="7037705" cy="5504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80728"/>
            <a:ext cx="76858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u="sng" dirty="0" smtClean="0"/>
              <a:t>Учебный вопрос 5.</a:t>
            </a:r>
            <a:r>
              <a:rPr lang="ru-RU" b="1" dirty="0" smtClean="0"/>
              <a:t> </a:t>
            </a:r>
            <a:r>
              <a:rPr lang="ru-RU" dirty="0" smtClean="0"/>
              <a:t>Первая помощь при переломах. Приемы и способы иммо­билизации с применением табельных и подручных средств. Способы и правила транспортировки и переноски пострадавших.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fsd.multiurok.ru/html/2020/05/07/s_5eb4397eda688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455" y="1210235"/>
            <a:ext cx="6096000" cy="5008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504" y="161364"/>
            <a:ext cx="7685856" cy="738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u="sng" dirty="0" smtClean="0"/>
              <a:t>Учебный вопрос 6.</a:t>
            </a:r>
            <a:r>
              <a:rPr lang="ru-RU" b="1" dirty="0" smtClean="0"/>
              <a:t> </a:t>
            </a:r>
            <a:r>
              <a:rPr lang="ru-RU" dirty="0" smtClean="0"/>
              <a:t> Первая помощь при ушибах, вывихах, химических и термических ожогах, отравлениях, обморожениях, обмороке, поражении электрическим током, тепловом и солнечном ударах.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konspekta.net/infopediasu/baza9/83723168788.files/image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095" y="1290918"/>
            <a:ext cx="6515100" cy="5567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398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Шурыгин Юрий Анатольевич,  проректор по административной работе и комплексной безопасности, тел. 8(4742)310476 e-mail: shurygin@stu.lipetsk.ru</dc:title>
  <dc:creator>admin</dc:creator>
  <cp:lastModifiedBy>User</cp:lastModifiedBy>
  <cp:revision>128</cp:revision>
  <dcterms:modified xsi:type="dcterms:W3CDTF">2022-11-29T12:32:16Z</dcterms:modified>
</cp:coreProperties>
</file>