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3" r:id="rId3"/>
    <p:sldId id="351" r:id="rId4"/>
    <p:sldId id="362" r:id="rId5"/>
    <p:sldId id="372" r:id="rId6"/>
    <p:sldId id="364" r:id="rId7"/>
    <p:sldId id="373" r:id="rId8"/>
    <p:sldId id="369" r:id="rId9"/>
    <p:sldId id="363" r:id="rId10"/>
    <p:sldId id="333" r:id="rId11"/>
    <p:sldId id="286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92">
          <p15:clr>
            <a:srgbClr val="A4A3A4"/>
          </p15:clr>
        </p15:guide>
        <p15:guide id="2" pos="3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ABC6"/>
    <a:srgbClr val="CB3F3C"/>
    <a:srgbClr val="53A41C"/>
    <a:srgbClr val="4183D1"/>
    <a:srgbClr val="A3CD4E"/>
    <a:srgbClr val="3B79C2"/>
    <a:srgbClr val="F05030"/>
    <a:srgbClr val="A0C94C"/>
    <a:srgbClr val="D64340"/>
    <a:srgbClr val="9EC7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5" autoAdjust="0"/>
    <p:restoredTop sz="94023" autoAdjust="0"/>
  </p:normalViewPr>
  <p:slideViewPr>
    <p:cSldViewPr showGuides="1">
      <p:cViewPr varScale="1">
        <p:scale>
          <a:sx n="91" d="100"/>
          <a:sy n="91" d="100"/>
        </p:scale>
        <p:origin x="-330" y="-102"/>
      </p:cViewPr>
      <p:guideLst>
        <p:guide orient="horz" pos="4292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&#1054;&#1090;&#1095;&#1077;&#1090;%20&#1082;%20&#1079;&#1072;&#1089;&#1077;&#1076;&#1072;&#1085;&#1080;&#1102;%20&#1091;&#1095;&#1077;&#1085;&#1086;&#1075;&#1086;%20&#1089;&#1086;&#1074;&#1077;&#1090;&#1072;\&#1080;&#1089;&#1087;&#1088;&#1072;&#1074;&#1083;&#1077;&#1085;&#1085;&#1072;&#1103;%20&#1074;&#1077;&#1088;&#1089;&#1080;&#1103;\&#1043;&#1088;&#1072;&#1092;&#1080;&#1082;&#1080;%20&#1080;%20&#1087;&#1086;&#1089;&#1090;&#1088;&#1086;&#1077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24416630475401724"/>
          <c:y val="0.76241478219591752"/>
          <c:w val="0.49060685176394675"/>
          <c:h val="0.13953274197603774"/>
        </c:manualLayout>
      </c:layout>
      <c:txPr>
        <a:bodyPr/>
        <a:lstStyle/>
        <a:p>
          <a:pPr>
            <a:defRPr sz="1800">
              <a:latin typeface="Arial Black" pitchFamily="34" charset="0"/>
            </a:defRPr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>
          <a:ln>
            <a:noFill/>
          </a:ln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A766D-7645-46A4-B605-FC084FF11E84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91E77-8682-497C-863C-D57B780BC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6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1E77-8682-497C-863C-D57B780BC06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2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31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81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33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9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6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03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27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4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91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67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7B4C-4D11-473E-B8FD-9805569E9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71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er\Pictures\ФОТОМАТЕРИАЛ\1. Здание ЛГТУ\Фото ЛГТУ 2015 зима-осень\ЛГТУ (2032) 2.jpg"/>
          <p:cNvPicPr>
            <a:picLocks noChangeAspect="1" noChangeArrowheads="1"/>
          </p:cNvPicPr>
          <p:nvPr/>
        </p:nvPicPr>
        <p:blipFill rotWithShape="1">
          <a:blip r:embed="rId2" cstate="print"/>
          <a:srcRect l="8656" r="7380"/>
          <a:stretch/>
        </p:blipFill>
        <p:spPr bwMode="auto">
          <a:xfrm>
            <a:off x="323528" y="2366294"/>
            <a:ext cx="3492607" cy="3006922"/>
          </a:xfrm>
          <a:prstGeom prst="roundRect">
            <a:avLst>
              <a:gd name="adj" fmla="val 10445"/>
            </a:avLst>
          </a:prstGeom>
          <a:noFill/>
        </p:spPr>
      </p:pic>
      <p:pic>
        <p:nvPicPr>
          <p:cNvPr id="3075" name="Picture 3" descr="D: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55"/>
          <a:stretch>
            <a:fillRect/>
          </a:stretch>
        </p:blipFill>
        <p:spPr bwMode="auto">
          <a:xfrm>
            <a:off x="4788023" y="0"/>
            <a:ext cx="435597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05273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ФГБОУ ВО «Липецкий государственный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технический университет»</a:t>
            </a:r>
          </a:p>
        </p:txBody>
      </p:sp>
      <p:pic>
        <p:nvPicPr>
          <p:cNvPr id="8" name="Picture 2" descr="C:\Users\useer\Documents\СИМВОЛИКА ЛГТУ\Логотип ЛГТУ\ЛГТУ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318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Без имени-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591" b="10464"/>
          <a:stretch/>
        </p:blipFill>
        <p:spPr bwMode="auto">
          <a:xfrm>
            <a:off x="1" y="4792814"/>
            <a:ext cx="3131839" cy="20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95936" y="2564904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«Минута безопасности»</a:t>
            </a:r>
          </a:p>
        </p:txBody>
      </p:sp>
      <p:pic>
        <p:nvPicPr>
          <p:cNvPr id="9" name="Picture 2" descr="C:\Users\vostrikova_si\Desktop\depositphotos_79634622-stock-photo-presenta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015" y="3573016"/>
            <a:ext cx="4753465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15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80728"/>
            <a:ext cx="8208912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СИГНАЛЫ ДЛЯ ОПОВЕЩЕНИЯ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РАБОТНИКОВ, ОБУЧАЮЩИХСЯ, ПОСЕТИТЕЛЕЙ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6416" y="11663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10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7544" y="548680"/>
          <a:ext cx="8208912" cy="597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4536504"/>
              </a:tblGrid>
              <a:tr h="171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Наименование сигнала</a:t>
                      </a:r>
                      <a:endParaRPr lang="ru-RU" sz="2000" b="1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/>
                        <a:t>Обозначение</a:t>
                      </a:r>
                      <a:endParaRPr lang="ru-RU" sz="2000" b="1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2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«Внимание всем! Молния»*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Попытка вооруженного проникновения и проникновение вооруженных лиц на территорию объекта университета.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«Внимание всем!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Ключ»*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На объекте университета вооруженный(е) лицо(а), необходимо укрыться в аудитории (помещении) и закрыть двери.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«Внимание всем!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Заря»*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Получение сообщения об угрозе минирования или минировании объекта университета.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7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«Внимание всем! Покинуть здание университета!»*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Принятое решение об эвакуации работников, обучающихся и посетителей университета.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7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«Внимание всем!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Покинуть территорию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университета!»*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Принятое решение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 рассредоточенной эвакуации с территорий университета 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работников, обучающихся и посетителей университета.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9512" y="6485855"/>
            <a:ext cx="8892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 </a:t>
            </a:r>
            <a:r>
              <a:rPr lang="ru-RU" sz="1600" b="1" dirty="0" smtClean="0"/>
              <a:t>при наличии информации текст сигнала может быть дополнен указанием конкретного корпуса.</a:t>
            </a:r>
          </a:p>
          <a:p>
            <a:endParaRPr lang="ru-RU" dirty="0"/>
          </a:p>
        </p:txBody>
      </p:sp>
      <p:pic>
        <p:nvPicPr>
          <p:cNvPr id="2050" name="Picture 2" descr="C:\Users\vostrikova_si\Desktop\stick-figure-standing-on-exclamation-point-500-clr-67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063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2138080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ЗА ВНИМАНИЕ!</a:t>
            </a:r>
          </a:p>
        </p:txBody>
      </p:sp>
      <p:pic>
        <p:nvPicPr>
          <p:cNvPr id="7" name="Picture 3" descr="D: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55"/>
          <a:stretch>
            <a:fillRect/>
          </a:stretch>
        </p:blipFill>
        <p:spPr bwMode="auto">
          <a:xfrm>
            <a:off x="4788023" y="0"/>
            <a:ext cx="435597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Без имени-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591" b="10464"/>
          <a:stretch/>
        </p:blipFill>
        <p:spPr bwMode="auto">
          <a:xfrm>
            <a:off x="1" y="4792814"/>
            <a:ext cx="3131839" cy="20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strikova_si\Desktop\8dd499321b31ab27220748b89033cc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3275856" cy="32129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80728"/>
            <a:ext cx="8208912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1. Действия при получении сообщения об угрозе минирования объекта (минировании):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idx="1"/>
          </p:nvPr>
        </p:nvSpPr>
        <p:spPr>
          <a:xfrm>
            <a:off x="2123728" y="1632394"/>
            <a:ext cx="6408712" cy="4388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сообщить ректору (лицу, его замещающему) об угрозе минирования, по их указанию или самостоятельно сообщить в правоохранительные органы  с указанием наименования объекта и его адреса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 в дальнейшем действовать по распоряжениям ректора</a:t>
            </a:r>
            <a:endParaRPr lang="ru-RU" sz="18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0432" y="1166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2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ikova_si\Desktop\image154-738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1628800"/>
            <a:ext cx="3816424" cy="44644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16632"/>
            <a:ext cx="8568952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2. При обнаружении на территории объекта или в непосредственной близости от него предмета, похожего на взрывное устройство: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0432" y="1166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3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1340769"/>
            <a:ext cx="6552728" cy="52629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b="1" u="sng" cap="all" dirty="0" smtClean="0">
                <a:solidFill>
                  <a:srgbClr val="FF0000"/>
                </a:solidFill>
              </a:rPr>
              <a:t>категорически запрещено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пользоваться мобильной связью и </a:t>
            </a:r>
            <a:r>
              <a:rPr lang="ru-RU" sz="2000" b="1" dirty="0" err="1" smtClean="0">
                <a:solidFill>
                  <a:srgbClr val="002060"/>
                </a:solidFill>
              </a:rPr>
              <a:t>электро-радиоаппаратурой</a:t>
            </a:r>
            <a:r>
              <a:rPr lang="ru-RU" sz="2000" b="1" dirty="0" smtClean="0">
                <a:solidFill>
                  <a:srgbClr val="002060"/>
                </a:solidFill>
              </a:rPr>
              <a:t> в непосредственной близости от предмета;</a:t>
            </a:r>
          </a:p>
          <a:p>
            <a:pPr algn="just">
              <a:buFontTx/>
              <a:buChar char="-"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при обнаружении подозрительного предмета немедленно сообщить ректору (лицу, его замещающему) и сотрудникам охраны, лично или используя при этом стационарный телефон;</a:t>
            </a:r>
          </a:p>
          <a:p>
            <a:pPr algn="just">
              <a:buFontTx/>
              <a:buChar char="-"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до прибытия охраны организовать на расстоянии не менее 50 метров оцепление места нахождения подозрительного предмета;</a:t>
            </a:r>
          </a:p>
          <a:p>
            <a:pPr algn="just">
              <a:buFontTx/>
              <a:buChar char="-"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не трогать обнаруженный предмет, не предпринимать самостоятельных мер по его обезвреживанию;</a:t>
            </a:r>
          </a:p>
          <a:p>
            <a:pPr algn="just">
              <a:buFont typeface="Wingdings" pitchFamily="2" charset="2"/>
              <a:buChar char="Ø"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подготовиться к эвакуации, прослушав сообщение по сети оповещения об эвакуации (или по распоряжению ректора).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ostrikova_si\Desktop\486-4863852_stick-figure-thinking-png-svg-library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08920"/>
            <a:ext cx="1835695" cy="30243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512" y="116632"/>
            <a:ext cx="9144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3. При попытке вооруженного проникновения и проникновении вооруженных лиц на территорию объекта:</a:t>
            </a:r>
            <a:endParaRPr lang="ru-RU" sz="2700" dirty="0">
              <a:solidFill>
                <a:srgbClr val="FF0000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195736" y="1484784"/>
          <a:ext cx="79208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460432" y="1166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4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1124744"/>
            <a:ext cx="7272808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 при обнаружении на территории объекта подозрительных посетителей, вооруженных лиц незамедлительно сообщить ректору (лицу, его замещающему), по его указанию или самостоятельно сообщить по мобильному телефону «112» с указанием наименования объекта и его адреса;</a:t>
            </a:r>
          </a:p>
          <a:p>
            <a:pPr algn="just">
              <a:buFontTx/>
              <a:buChar char="-"/>
            </a:pPr>
            <a:endParaRPr lang="ru-RU" sz="105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  в дальнейшем действовать по распоряжениям ректора;</a:t>
            </a:r>
          </a:p>
          <a:p>
            <a:pPr algn="just"/>
            <a:endParaRPr lang="ru-RU" sz="10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обучающимся и посетителям строго слушаться указаний работников университета;</a:t>
            </a:r>
          </a:p>
          <a:p>
            <a:pPr algn="just"/>
            <a:endParaRPr lang="ru-RU" sz="11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для сохранения жизни и здоровья необходимо спрятаться в тех местах, где не достанет пуля или осколки взрывного устройства.</a:t>
            </a:r>
          </a:p>
          <a:p>
            <a:pPr algn="just">
              <a:buFont typeface="Wingdings" pitchFamily="2" charset="2"/>
              <a:buChar char="ü"/>
            </a:pPr>
            <a:endParaRPr lang="ru-RU" sz="2100" b="1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endParaRPr lang="ru-RU" sz="1000" b="1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endParaRPr lang="ru-RU" sz="10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-27384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460432" y="1166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5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80728"/>
            <a:ext cx="9144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3. При попытке вооруженного проникновения и проникновении вооруженных лиц на территорию объекта: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68760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u="sng" dirty="0" smtClean="0">
                <a:solidFill>
                  <a:srgbClr val="002060"/>
                </a:solidFill>
              </a:rPr>
              <a:t>При нахождении на территории университета: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немедленно уйти в сторону от опасности, уводя за собой людей, которые находятся в непосредственной близости, при возможности покинуть территорию объекта, в зимний период принять все возможные меры к недопущению обморожения обучающихся.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u="sng" dirty="0" smtClean="0">
                <a:solidFill>
                  <a:srgbClr val="002060"/>
                </a:solidFill>
              </a:rPr>
              <a:t>При нахождении в здании университета: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работник должен запереть аудиторию/помещение на ключ изнутри и отвести обучающихся вглубь помещения. Если дверь не имеет замка, то её следует забаррикадировать мебелью;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укрыться за партами, отключить звуковые сигналы и вибрацию у сотовых телефонов, стараться не выдавать себя и ни в коем случае не паниковать;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сидеть тихо, пригнувшись за партами как можно ближе к полу, особенно вблизи окон. Это правило особенно важно в случае штурма помещения силовыми методами;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во время штурмовой операции силовых структур нужно сразу лечь на пол и прикрыть голову руками; оставаться в таком положении до тех пор, пока не наступит команда от сотрудников правоохранительных органов, в противном случае можно попасть под пулю;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после освобождения и обезвреживания преступников оставаться на месте и дожидаться своей эвакуации из учебного заведения.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460432" y="1166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6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3. При попытке вооруженного проникновения и проникновении вооруженных лиц на территорию объекта: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024" y="1148745"/>
            <a:ext cx="878497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u="sng" dirty="0" smtClean="0">
                <a:solidFill>
                  <a:srgbClr val="002060"/>
                </a:solidFill>
              </a:rPr>
              <a:t>Если в момент нападения преступника работники, обучающиеся, посетители объекта университета оказались вне аудитории/помещения, то необходимо: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срочно покинуть коридоры или холлы здания;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 переместиться в ближайшее помещение, уводя с собой людей, находящихся поблизости, постараться спрятаться за какой-нибудь дверью и запереться на ключ;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отключить звуковые сигналы и вибрацию у сотового телефона, чтобы случайно не выдать свое присутствие, так как преступник может заподозрить неладное и просто взломать любую дверь выстрелом из оружия;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 находиться в безопасном месте до окончания силовой операции правоохранительных органов и по ее окончанию дожидаться своей эвакуации.</a:t>
            </a:r>
          </a:p>
          <a:p>
            <a:pPr algn="just"/>
            <a:endParaRPr lang="ru-RU" sz="500" b="1" dirty="0" smtClean="0">
              <a:solidFill>
                <a:srgbClr val="002060"/>
              </a:solidFill>
            </a:endParaRP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460432" y="1166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7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3. При попытке вооруженного проникновения и проникновении вооруженных лиц на территорию объекта: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196752"/>
            <a:ext cx="8784976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u="sng" dirty="0" smtClean="0">
                <a:solidFill>
                  <a:srgbClr val="002060"/>
                </a:solidFill>
              </a:rPr>
              <a:t>Если преступник проник в аудиторию/помещение, то необходимо:</a:t>
            </a:r>
          </a:p>
          <a:p>
            <a:pPr algn="just"/>
            <a:endParaRPr lang="ru-RU" sz="5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подчинятся любым его требованиям, не спорить и не устраивать словесную перепалку;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 вести себя спокойно, не делать резких, вызывающих движений, которые могут спровоцировать преступника к применению оружия и привести к человеческим жертвам, стараться не смотреть ему в глаза;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 не пытаться самостоятельно вступать с преступником в переговоры и тем более разоружить стрелка;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 необходимо запомнить полезную информацию, которая может пригодиться сотрудникам правоохранительных органов (характерные приметы, пол захватчика или захватчиков, примерный возраст, комплекция, говор или акцент, имена, оружие, поведение преступника).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В случае получения ранения постараться не двигаться с целью уменьшения потери крови.</a:t>
            </a:r>
          </a:p>
          <a:p>
            <a:endParaRPr lang="ru-RU" sz="2400" dirty="0" smtClean="0"/>
          </a:p>
          <a:p>
            <a:pPr algn="just">
              <a:buFont typeface="Wingdings" pitchFamily="2" charset="2"/>
              <a:buChar char="ü"/>
            </a:pPr>
            <a:endParaRPr lang="ru-RU" sz="2400" b="1" dirty="0" smtClean="0"/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80728"/>
            <a:ext cx="7488832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algn="ctr">
              <a:spcBef>
                <a:spcPct val="0"/>
              </a:spcBef>
            </a:pPr>
            <a:r>
              <a:rPr lang="ru-RU" sz="3600" b="1" cap="all" dirty="0" smtClean="0">
                <a:solidFill>
                  <a:srgbClr val="FF0000"/>
                </a:solidFill>
              </a:rPr>
              <a:t>ПОРЯДОК  ЭВАКУАЦИИ</a:t>
            </a:r>
            <a:endParaRPr lang="ru-RU" sz="3600" cap="all" dirty="0">
              <a:solidFill>
                <a:srgbClr val="FF0000"/>
              </a:solidFill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idx="1"/>
          </p:nvPr>
        </p:nvSpPr>
        <p:spPr>
          <a:xfrm>
            <a:off x="179512" y="1412776"/>
            <a:ext cx="64087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1. Эвакуируются все работники, обучающиеся, посетители. </a:t>
            </a:r>
          </a:p>
          <a:p>
            <a:pPr>
              <a:buFont typeface="Wingdings" pitchFamily="2" charset="2"/>
              <a:buChar char="ü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2. Работники университета руководят эвакуацией: осуществляют организованный проход через соответствующие выходы. </a:t>
            </a:r>
          </a:p>
          <a:p>
            <a:pPr>
              <a:buFont typeface="Wingdings" pitchFamily="2" charset="2"/>
              <a:buChar char="ü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3. Эвакуация должна происходить организованно: без паники, разговоров, шума и суеты.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32" y="1166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8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122" name="Picture 2" descr="C:\Users\vostrikova_si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193704"/>
            <a:ext cx="2699792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29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0728"/>
            <a:ext cx="8208912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FF0000"/>
                </a:solidFill>
              </a:rPr>
              <a:t>КОНТАКТНЫЕ  ДАННЫЕ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60432" y="1166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9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755576" y="2060848"/>
          <a:ext cx="7920880" cy="43346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0440"/>
                <a:gridCol w="3960440"/>
              </a:tblGrid>
              <a:tr h="1128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Наименование должности</a:t>
                      </a:r>
                      <a:endParaRPr lang="ru-RU" sz="2400" b="1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Контактный телефон</a:t>
                      </a:r>
                      <a:endParaRPr lang="ru-RU" sz="2400" b="1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2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Ректор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32-80-00</a:t>
                      </a:r>
                    </a:p>
                  </a:txBody>
                  <a:tcPr marL="68580" marR="68580" marT="0" marB="0" anchor="ctr"/>
                </a:tc>
              </a:tr>
              <a:tr h="1012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Проректор по административной работе и комплексной безопасности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32-80-15</a:t>
                      </a:r>
                    </a:p>
                  </a:txBody>
                  <a:tcPr marL="68580" marR="68580" marT="0" marB="0" anchor="ctr"/>
                </a:tc>
              </a:tr>
              <a:tr h="1012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</a:rPr>
                        <a:t>Система вызова экстренных оперативных служб через единый номер</a:t>
                      </a:r>
                      <a:endParaRPr lang="ru-RU" sz="2400" b="1">
                        <a:solidFill>
                          <a:srgbClr val="002060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112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 descr="C:\Users\vostrikova_si\Desktop\Wait-by-the-phone 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60240" cy="2246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912</Words>
  <Application>Microsoft Office PowerPoint</Application>
  <PresentationFormat>Экран (4:3)</PresentationFormat>
  <Paragraphs>94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Smallville</dc:creator>
  <cp:lastModifiedBy>sua</cp:lastModifiedBy>
  <cp:revision>457</cp:revision>
  <dcterms:created xsi:type="dcterms:W3CDTF">2018-10-18T15:40:18Z</dcterms:created>
  <dcterms:modified xsi:type="dcterms:W3CDTF">2022-10-14T05:48:35Z</dcterms:modified>
</cp:coreProperties>
</file>